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67" r:id="rId3"/>
    <p:sldId id="259" r:id="rId4"/>
    <p:sldId id="261" r:id="rId5"/>
    <p:sldId id="263" r:id="rId6"/>
    <p:sldId id="269" r:id="rId7"/>
    <p:sldId id="266" r:id="rId8"/>
    <p:sldId id="268" r:id="rId9"/>
    <p:sldId id="271" r:id="rId10"/>
    <p:sldId id="270" r:id="rId11"/>
    <p:sldId id="257" r:id="rId12"/>
    <p:sldId id="272" r:id="rId13"/>
    <p:sldId id="273" r:id="rId14"/>
    <p:sldId id="274" r:id="rId15"/>
    <p:sldId id="277" r:id="rId16"/>
    <p:sldId id="275" r:id="rId17"/>
    <p:sldId id="279" r:id="rId18"/>
    <p:sldId id="293" r:id="rId19"/>
    <p:sldId id="292" r:id="rId20"/>
    <p:sldId id="280" r:id="rId21"/>
    <p:sldId id="295" r:id="rId22"/>
    <p:sldId id="294" r:id="rId23"/>
    <p:sldId id="281" r:id="rId24"/>
    <p:sldId id="282" r:id="rId25"/>
    <p:sldId id="283" r:id="rId26"/>
    <p:sldId id="284" r:id="rId27"/>
    <p:sldId id="285" r:id="rId28"/>
    <p:sldId id="286" r:id="rId29"/>
    <p:sldId id="288" r:id="rId30"/>
    <p:sldId id="289" r:id="rId31"/>
    <p:sldId id="290" r:id="rId32"/>
    <p:sldId id="291" r:id="rId33"/>
    <p:sldId id="276"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990000"/>
    <a:srgbClr val="CC0000"/>
    <a:srgbClr val="FFFFCC"/>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0" name="Group 9"/>
          <p:cNvGrpSpPr/>
          <p:nvPr/>
        </p:nvGrpSpPr>
        <p:grpSpPr>
          <a:xfrm>
            <a:off x="0" y="0"/>
            <a:ext cx="12188825" cy="6872226"/>
            <a:chOff x="0" y="0"/>
            <a:chExt cx="12188825" cy="6872226"/>
          </a:xfrm>
        </p:grpSpPr>
        <p:pic>
          <p:nvPicPr>
            <p:cNvPr id="9" name="Picture 8" descr="HD-PanelTitle-V.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673"/>
            <a:stretch/>
          </p:blipFill>
          <p:spPr>
            <a:xfrm rot="5400000">
              <a:off x="5245268" y="530352"/>
              <a:ext cx="1673352" cy="612648"/>
            </a:xfrm>
            <a:prstGeom prst="rect">
              <a:avLst/>
            </a:prstGeom>
          </p:spPr>
        </p:pic>
        <p:pic>
          <p:nvPicPr>
            <p:cNvPr id="18" name="Picture 17"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r="48819"/>
            <a:stretch/>
          </p:blipFill>
          <p:spPr>
            <a:xfrm rot="5400000">
              <a:off x="5263556" y="5747514"/>
              <a:ext cx="1636776"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1B8461C9-836A-470B-8853-C4DC7FBD3414}" type="datetimeFigureOut">
              <a:rPr lang="en-GB" smtClean="0"/>
              <a:t>23/04/2020</a:t>
            </a:fld>
            <a:endParaRPr lang="en-GB" dirty="0"/>
          </a:p>
        </p:txBody>
      </p:sp>
      <p:sp>
        <p:nvSpPr>
          <p:cNvPr id="5" name="Footer Placeholder 4"/>
          <p:cNvSpPr>
            <a:spLocks noGrp="1"/>
          </p:cNvSpPr>
          <p:nvPr>
            <p:ph type="ftr" sz="quarter" idx="11"/>
          </p:nvPr>
        </p:nvSpPr>
        <p:spPr>
          <a:xfrm>
            <a:off x="2692397" y="5037663"/>
            <a:ext cx="5214635" cy="279400"/>
          </a:xfrm>
        </p:spPr>
        <p:txBody>
          <a:bodyPr/>
          <a:lstStyle/>
          <a:p>
            <a:endParaRPr lang="en-GB" dirty="0"/>
          </a:p>
        </p:txBody>
      </p:sp>
      <p:sp>
        <p:nvSpPr>
          <p:cNvPr id="6" name="Slide Number Placeholder 5"/>
          <p:cNvSpPr>
            <a:spLocks noGrp="1"/>
          </p:cNvSpPr>
          <p:nvPr>
            <p:ph type="sldNum" sz="quarter" idx="12"/>
          </p:nvPr>
        </p:nvSpPr>
        <p:spPr>
          <a:xfrm>
            <a:off x="8956900" y="5037663"/>
            <a:ext cx="551167" cy="279400"/>
          </a:xfrm>
        </p:spPr>
        <p:txBody>
          <a:bodyPr/>
          <a:lstStyle/>
          <a:p>
            <a:fld id="{860A5191-35B0-4647-88F0-5883864452E0}" type="slidenum">
              <a:rPr lang="en-GB" smtClean="0"/>
              <a:t>‹#›</a:t>
            </a:fld>
            <a:endParaRPr lang="en-GB"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757245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8461C9-836A-470B-8853-C4DC7FBD3414}" type="datetimeFigureOut">
              <a:rPr lang="en-GB" smtClean="0"/>
              <a:t>23/04/2020</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860A5191-35B0-4647-88F0-5883864452E0}" type="slidenum">
              <a:rPr lang="en-GB" smtClean="0"/>
              <a:t>‹#›</a:t>
            </a:fld>
            <a:endParaRPr lang="en-GB" dirty="0"/>
          </a:p>
        </p:txBody>
      </p:sp>
    </p:spTree>
    <p:extLst>
      <p:ext uri="{BB962C8B-B14F-4D97-AF65-F5344CB8AC3E}">
        <p14:creationId xmlns:p14="http://schemas.microsoft.com/office/powerpoint/2010/main" val="15362767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B8461C9-836A-470B-8853-C4DC7FBD3414}" type="datetimeFigureOut">
              <a:rPr lang="en-GB" smtClean="0"/>
              <a:t>23/04/2020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860A5191-35B0-4647-88F0-5883864452E0}" type="slidenum">
              <a:rPr lang="en-GB" smtClean="0"/>
              <a:t>‹#›</a:t>
            </a:fld>
            <a:endParaRPr lang="en-GB"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17067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B8461C9-836A-470B-8853-C4DC7FBD3414}" type="datetimeFigureOut">
              <a:rPr lang="en-GB" smtClean="0"/>
              <a:t>23/04/2020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860A5191-35B0-4647-88F0-5883864452E0}" type="slidenum">
              <a:rPr lang="en-GB" smtClean="0"/>
              <a:t>‹#›</a:t>
            </a:fld>
            <a:endParaRPr lang="en-GB"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821499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B8461C9-836A-470B-8853-C4DC7FBD3414}" type="datetimeFigureOut">
              <a:rPr lang="en-GB" smtClean="0"/>
              <a:t>23/04/2020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860A5191-35B0-4647-88F0-5883864452E0}" type="slidenum">
              <a:rPr lang="en-GB" smtClean="0"/>
              <a:t>‹#›</a:t>
            </a:fld>
            <a:endParaRPr lang="en-GB" dirty="0"/>
          </a:p>
        </p:txBody>
      </p:sp>
    </p:spTree>
    <p:extLst>
      <p:ext uri="{BB962C8B-B14F-4D97-AF65-F5344CB8AC3E}">
        <p14:creationId xmlns:p14="http://schemas.microsoft.com/office/powerpoint/2010/main" val="6927458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6"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B8461C9-836A-470B-8853-C4DC7FBD3414}" type="datetimeFigureOut">
              <a:rPr lang="en-GB" smtClean="0"/>
              <a:t>23/04/2020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860A5191-35B0-4647-88F0-5883864452E0}" type="slidenum">
              <a:rPr lang="en-GB" smtClean="0"/>
              <a:t>‹#›</a:t>
            </a:fld>
            <a:endParaRPr lang="en-GB"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602627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4"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B8461C9-836A-470B-8853-C4DC7FBD3414}" type="datetimeFigureOut">
              <a:rPr lang="en-GB" smtClean="0"/>
              <a:t>23/04/2020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860A5191-35B0-4647-88F0-5883864452E0}" type="slidenum">
              <a:rPr lang="en-GB" smtClean="0"/>
              <a:t>‹#›</a:t>
            </a:fld>
            <a:endParaRPr lang="en-GB"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482528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B8461C9-836A-470B-8853-C4DC7FBD3414}" type="datetimeFigureOut">
              <a:rPr lang="en-GB" smtClean="0"/>
              <a:t>23/04/2020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860A5191-35B0-4647-88F0-5883864452E0}" type="slidenum">
              <a:rPr lang="en-GB" smtClean="0"/>
              <a:t>‹#›</a:t>
            </a:fld>
            <a:endParaRPr lang="en-GB"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0212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B8461C9-836A-470B-8853-C4DC7FBD3414}" type="datetimeFigureOut">
              <a:rPr lang="en-GB" smtClean="0"/>
              <a:t>23/04/2020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860A5191-35B0-4647-88F0-5883864452E0}" type="slidenum">
              <a:rPr lang="en-GB" smtClean="0"/>
              <a:t>‹#›</a:t>
            </a:fld>
            <a:endParaRPr lang="en-GB"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856995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B8461C9-836A-470B-8853-C4DC7FBD3414}" type="datetimeFigureOut">
              <a:rPr lang="en-GB" smtClean="0"/>
              <a:t>23/04/2020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860A5191-35B0-4647-88F0-5883864452E0}" type="slidenum">
              <a:rPr lang="en-GB" smtClean="0"/>
              <a:t>‹#›</a:t>
            </a:fld>
            <a:endParaRPr lang="en-GB" dirty="0"/>
          </a:p>
        </p:txBody>
      </p:sp>
    </p:spTree>
    <p:extLst>
      <p:ext uri="{BB962C8B-B14F-4D97-AF65-F5344CB8AC3E}">
        <p14:creationId xmlns:p14="http://schemas.microsoft.com/office/powerpoint/2010/main" val="1420152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B8461C9-836A-470B-8853-C4DC7FBD3414}" type="datetimeFigureOut">
              <a:rPr lang="en-GB" smtClean="0"/>
              <a:t>23/04/2020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860A5191-35B0-4647-88F0-5883864452E0}" type="slidenum">
              <a:rPr lang="en-GB" smtClean="0"/>
              <a:t>‹#›</a:t>
            </a:fld>
            <a:endParaRPr lang="en-GB"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0085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B8461C9-836A-470B-8853-C4DC7FBD3414}" type="datetimeFigureOut">
              <a:rPr lang="en-GB" smtClean="0"/>
              <a:t>23/04/2020</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860A5191-35B0-4647-88F0-5883864452E0}" type="slidenum">
              <a:rPr lang="en-GB" smtClean="0"/>
              <a:t>‹#›</a:t>
            </a:fld>
            <a:endParaRPr lang="en-GB" dirty="0"/>
          </a:p>
        </p:txBody>
      </p:sp>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642353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B8461C9-836A-470B-8853-C4DC7FBD3414}" type="datetimeFigureOut">
              <a:rPr lang="en-GB" smtClean="0"/>
              <a:t>23/04/2020</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860A5191-35B0-4647-88F0-5883864452E0}" type="slidenum">
              <a:rPr lang="en-GB" smtClean="0"/>
              <a:t>‹#›</a:t>
            </a:fld>
            <a:endParaRPr lang="en-GB"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706216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B8461C9-836A-470B-8853-C4DC7FBD3414}" type="datetimeFigureOut">
              <a:rPr lang="en-GB" smtClean="0"/>
              <a:t>23/04/2020</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860A5191-35B0-4647-88F0-5883864452E0}" type="slidenum">
              <a:rPr lang="en-GB" smtClean="0"/>
              <a:t>‹#›</a:t>
            </a:fld>
            <a:endParaRPr lang="en-GB"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696835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8461C9-836A-470B-8853-C4DC7FBD3414}" type="datetimeFigureOut">
              <a:rPr lang="en-GB" smtClean="0"/>
              <a:t>23/04/2020</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860A5191-35B0-4647-88F0-5883864452E0}" type="slidenum">
              <a:rPr lang="en-GB" smtClean="0"/>
              <a:t>‹#›</a:t>
            </a:fld>
            <a:endParaRPr lang="en-GB" dirty="0"/>
          </a:p>
        </p:txBody>
      </p:sp>
    </p:spTree>
    <p:extLst>
      <p:ext uri="{BB962C8B-B14F-4D97-AF65-F5344CB8AC3E}">
        <p14:creationId xmlns:p14="http://schemas.microsoft.com/office/powerpoint/2010/main" val="27206333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8461C9-836A-470B-8853-C4DC7FBD3414}" type="datetimeFigureOut">
              <a:rPr lang="en-GB" smtClean="0"/>
              <a:t>23/04/2020</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860A5191-35B0-4647-88F0-5883864452E0}" type="slidenum">
              <a:rPr lang="en-GB" smtClean="0"/>
              <a:t>‹#›</a:t>
            </a:fld>
            <a:endParaRPr lang="en-GB"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91100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8461C9-836A-470B-8853-C4DC7FBD3414}" type="datetimeFigureOut">
              <a:rPr lang="en-GB" smtClean="0"/>
              <a:t>23/04/2020</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860A5191-35B0-4647-88F0-5883864452E0}" type="slidenum">
              <a:rPr lang="en-GB" smtClean="0"/>
              <a:t>‹#›</a:t>
            </a:fld>
            <a:endParaRPr lang="en-GB" dirty="0"/>
          </a:p>
        </p:txBody>
      </p:sp>
    </p:spTree>
    <p:extLst>
      <p:ext uri="{BB962C8B-B14F-4D97-AF65-F5344CB8AC3E}">
        <p14:creationId xmlns:p14="http://schemas.microsoft.com/office/powerpoint/2010/main" val="23587803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0" y="0"/>
            <a:ext cx="12188825" cy="6856215"/>
            <a:chOff x="0" y="0"/>
            <a:chExt cx="12188825" cy="6856215"/>
          </a:xfrm>
        </p:grpSpPr>
        <p:pic>
          <p:nvPicPr>
            <p:cNvPr id="8" name="Picture 7" descr="HD-PanelContent-V.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r="5093"/>
            <a:stretch/>
          </p:blipFill>
          <p:spPr>
            <a:xfrm rot="5400000">
              <a:off x="5706471" y="76265"/>
              <a:ext cx="758952"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r="5093"/>
            <a:stretch/>
          </p:blipFill>
          <p:spPr>
            <a:xfrm rot="5400000">
              <a:off x="5706470" y="6173526"/>
              <a:ext cx="758952"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1B8461C9-836A-470B-8853-C4DC7FBD3414}" type="datetimeFigureOut">
              <a:rPr lang="en-GB" smtClean="0"/>
              <a:t>23/04/2020</a:t>
            </a:fld>
            <a:endParaRPr lang="en-GB"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GB"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60A5191-35B0-4647-88F0-5883864452E0}" type="slidenum">
              <a:rPr lang="en-GB" smtClean="0"/>
              <a:t>‹#›</a:t>
            </a:fld>
            <a:endParaRPr lang="en-GB" dirty="0"/>
          </a:p>
        </p:txBody>
      </p:sp>
    </p:spTree>
    <p:extLst>
      <p:ext uri="{BB962C8B-B14F-4D97-AF65-F5344CB8AC3E}">
        <p14:creationId xmlns:p14="http://schemas.microsoft.com/office/powerpoint/2010/main" val="3224927734"/>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 id="2147483761"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hyperlink" Target="mailto:English@energycoastutc.co.uk" TargetMode="External"/><Relationship Id="rId1" Type="http://schemas.openxmlformats.org/officeDocument/2006/relationships/slideLayout" Target="../slideLayouts/slideLayout3.xml"/><Relationship Id="rId6" Type="http://schemas.openxmlformats.org/officeDocument/2006/relationships/image" Target="../media/image17.png"/><Relationship Id="rId11" Type="http://schemas.openxmlformats.org/officeDocument/2006/relationships/image" Target="../media/image36.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png"/></Relationships>
</file>

<file path=ppt/slides/_rels/slide1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png"/></Relationships>
</file>

<file path=ppt/slides/_rels/slide1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37.png"/><Relationship Id="rId4" Type="http://schemas.openxmlformats.org/officeDocument/2006/relationships/image" Target="../media/image16.png"/><Relationship Id="rId9" Type="http://schemas.openxmlformats.org/officeDocument/2006/relationships/image" Target="../media/image21.png"/></Relationships>
</file>

<file path=ppt/slides/_rels/slide1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40.png"/><Relationship Id="rId4" Type="http://schemas.openxmlformats.org/officeDocument/2006/relationships/image" Target="../media/image16.png"/><Relationship Id="rId9" Type="http://schemas.openxmlformats.org/officeDocument/2006/relationships/image" Target="../media/image21.png"/></Relationships>
</file>

<file path=ppt/slides/_rels/slide1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5.png"/><Relationship Id="rId7" Type="http://schemas.openxmlformats.org/officeDocument/2006/relationships/image" Target="../media/image17.png"/><Relationship Id="rId2" Type="http://schemas.openxmlformats.org/officeDocument/2006/relationships/hyperlink" Target="mailto:English@energycoastutc.co.uk" TargetMode="External"/><Relationship Id="rId1" Type="http://schemas.openxmlformats.org/officeDocument/2006/relationships/slideLayout" Target="../slideLayouts/slideLayout5.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1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hyperlink" Target="mailto:English@energycoastutc.co.uk" TargetMode="External"/><Relationship Id="rId1" Type="http://schemas.openxmlformats.org/officeDocument/2006/relationships/slideLayout" Target="../slideLayouts/slideLayout3.xml"/><Relationship Id="rId6" Type="http://schemas.openxmlformats.org/officeDocument/2006/relationships/image" Target="../media/image17.png"/><Relationship Id="rId11" Type="http://schemas.openxmlformats.org/officeDocument/2006/relationships/image" Target="../media/image36.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hyperlink" Target="mailto:English@energycoastutc.co.uk" TargetMode="Externa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2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hyperlink" Target="https://www.bbc.co.uk/bitesize/guides/zgr2xnb/revision/1" TargetMode="External"/><Relationship Id="rId7" Type="http://schemas.openxmlformats.org/officeDocument/2006/relationships/image" Target="../media/image17.png"/><Relationship Id="rId2" Type="http://schemas.openxmlformats.org/officeDocument/2006/relationships/image" Target="../media/image41.png"/><Relationship Id="rId1" Type="http://schemas.openxmlformats.org/officeDocument/2006/relationships/slideLayout" Target="../slideLayouts/slideLayout4.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2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5.png"/><Relationship Id="rId7" Type="http://schemas.openxmlformats.org/officeDocument/2006/relationships/image" Target="../media/image17.png"/><Relationship Id="rId2" Type="http://schemas.openxmlformats.org/officeDocument/2006/relationships/hyperlink" Target="mailto:English@energycoastutc.co.uk" TargetMode="External"/><Relationship Id="rId1" Type="http://schemas.openxmlformats.org/officeDocument/2006/relationships/slideLayout" Target="../slideLayouts/slideLayout5.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2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hyperlink" Target="mailto:English@energycoastutc.co.uk" TargetMode="External"/><Relationship Id="rId1" Type="http://schemas.openxmlformats.org/officeDocument/2006/relationships/slideLayout" Target="../slideLayouts/slideLayout3.xml"/><Relationship Id="rId6" Type="http://schemas.openxmlformats.org/officeDocument/2006/relationships/image" Target="../media/image17.png"/><Relationship Id="rId11" Type="http://schemas.openxmlformats.org/officeDocument/2006/relationships/image" Target="../media/image36.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2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4.xml"/><Relationship Id="rId6" Type="http://schemas.openxmlformats.org/officeDocument/2006/relationships/image" Target="../media/image18.png"/><Relationship Id="rId11" Type="http://schemas.openxmlformats.org/officeDocument/2006/relationships/image" Target="../media/image43.png"/><Relationship Id="rId5" Type="http://schemas.openxmlformats.org/officeDocument/2006/relationships/image" Target="../media/image17.png"/><Relationship Id="rId10" Type="http://schemas.openxmlformats.org/officeDocument/2006/relationships/image" Target="../media/image42.png"/><Relationship Id="rId4" Type="http://schemas.openxmlformats.org/officeDocument/2006/relationships/image" Target="../media/image16.png"/><Relationship Id="rId9" Type="http://schemas.openxmlformats.org/officeDocument/2006/relationships/image" Target="../media/image21.png"/></Relationships>
</file>

<file path=ppt/slides/_rels/slide2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hyperlink" Target="https://www.bbc.co.uk/bitesize/guides/zqbdqty/revision/3" TargetMode="External"/><Relationship Id="rId1" Type="http://schemas.openxmlformats.org/officeDocument/2006/relationships/slideLayout" Target="../slideLayouts/slideLayout4.xml"/><Relationship Id="rId6" Type="http://schemas.openxmlformats.org/officeDocument/2006/relationships/image" Target="../media/image17.png"/><Relationship Id="rId11" Type="http://schemas.openxmlformats.org/officeDocument/2006/relationships/image" Target="../media/image44.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2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hyperlink" Target="https://www.bbc.co.uk/bitesize/guides/zqbdqty/revision/7" TargetMode="External"/><Relationship Id="rId1" Type="http://schemas.openxmlformats.org/officeDocument/2006/relationships/slideLayout" Target="../slideLayouts/slideLayout4.xml"/><Relationship Id="rId6" Type="http://schemas.openxmlformats.org/officeDocument/2006/relationships/image" Target="../media/image17.png"/><Relationship Id="rId11" Type="http://schemas.openxmlformats.org/officeDocument/2006/relationships/image" Target="../media/image45.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2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hyperlink" Target="https://www.bbc.co.uk/news/world-europe-49918719" TargetMode="External"/><Relationship Id="rId1" Type="http://schemas.openxmlformats.org/officeDocument/2006/relationships/slideLayout" Target="../slideLayouts/slideLayout4.xml"/><Relationship Id="rId6" Type="http://schemas.openxmlformats.org/officeDocument/2006/relationships/image" Target="../media/image17.png"/><Relationship Id="rId11" Type="http://schemas.openxmlformats.org/officeDocument/2006/relationships/image" Target="../media/image46.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2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hyperlink" Target="https://www.youtube.com/watch?v=T7TM6qmRqus" TargetMode="External"/><Relationship Id="rId7" Type="http://schemas.openxmlformats.org/officeDocument/2006/relationships/image" Target="../media/image17.png"/><Relationship Id="rId12" Type="http://schemas.openxmlformats.org/officeDocument/2006/relationships/image" Target="../media/image47.png"/><Relationship Id="rId2" Type="http://schemas.openxmlformats.org/officeDocument/2006/relationships/hyperlink" Target="https://www.bbc.co.uk/bitesize/guides/ztwtnbk/revision/3" TargetMode="External"/><Relationship Id="rId1" Type="http://schemas.openxmlformats.org/officeDocument/2006/relationships/slideLayout" Target="../slideLayouts/slideLayout4.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2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hyperlink" Target="https://www.youtube.com/watch?v=EMmAriRCl20" TargetMode="External"/><Relationship Id="rId7" Type="http://schemas.openxmlformats.org/officeDocument/2006/relationships/image" Target="../media/image17.png"/><Relationship Id="rId12" Type="http://schemas.openxmlformats.org/officeDocument/2006/relationships/image" Target="../media/image48.png"/><Relationship Id="rId2" Type="http://schemas.openxmlformats.org/officeDocument/2006/relationships/hyperlink" Target="https://www.bbc.co.uk/bitesize/guides/ztwtnbk/revision/2" TargetMode="External"/><Relationship Id="rId1" Type="http://schemas.openxmlformats.org/officeDocument/2006/relationships/slideLayout" Target="../slideLayouts/slideLayout4.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2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hyperlink" Target="https://www.youtube.com/watch?v=60NkImwWrvc" TargetMode="External"/><Relationship Id="rId7" Type="http://schemas.openxmlformats.org/officeDocument/2006/relationships/image" Target="../media/image17.png"/><Relationship Id="rId12" Type="http://schemas.openxmlformats.org/officeDocument/2006/relationships/image" Target="../media/image49.png"/><Relationship Id="rId2" Type="http://schemas.openxmlformats.org/officeDocument/2006/relationships/hyperlink" Target="https://www.bbc.co.uk/bitesize/guides/zqbdqty/revision/6" TargetMode="External"/><Relationship Id="rId1" Type="http://schemas.openxmlformats.org/officeDocument/2006/relationships/slideLayout" Target="../slideLayouts/slideLayout4.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jpeg"/><Relationship Id="rId3" Type="http://schemas.openxmlformats.org/officeDocument/2006/relationships/slideLayout" Target="../slideLayouts/slideLayout2.xml"/><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5" Type="http://schemas.openxmlformats.org/officeDocument/2006/relationships/hyperlink" Target="https://www.bbc.co.uk/bitesize/guides/zx234j6/revision/1" TargetMode="External"/><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24.jpeg"/></Relationships>
</file>

<file path=ppt/slides/_rels/slide3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hyperlink" Target="https://www.bbc.co.uk/bitesize/guides/ztwtnbk/revision/2" TargetMode="External"/><Relationship Id="rId1" Type="http://schemas.openxmlformats.org/officeDocument/2006/relationships/slideLayout" Target="../slideLayouts/slideLayout4.xml"/><Relationship Id="rId6" Type="http://schemas.openxmlformats.org/officeDocument/2006/relationships/image" Target="../media/image17.png"/><Relationship Id="rId11" Type="http://schemas.openxmlformats.org/officeDocument/2006/relationships/image" Target="../media/image50.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3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hyperlink" Target="https://www.bbc.co.uk/podcasts?q=english" TargetMode="External"/><Relationship Id="rId1" Type="http://schemas.openxmlformats.org/officeDocument/2006/relationships/slideLayout" Target="../slideLayouts/slideLayout4.xml"/><Relationship Id="rId6" Type="http://schemas.openxmlformats.org/officeDocument/2006/relationships/image" Target="../media/image17.png"/><Relationship Id="rId11" Type="http://schemas.openxmlformats.org/officeDocument/2006/relationships/image" Target="../media/image51.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3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hyperlink" Target="https://www.bbc.co.uk/bitesize/guides/z2p4qty/revision/2" TargetMode="External"/><Relationship Id="rId1" Type="http://schemas.openxmlformats.org/officeDocument/2006/relationships/slideLayout" Target="../slideLayouts/slideLayout4.xml"/><Relationship Id="rId6" Type="http://schemas.openxmlformats.org/officeDocument/2006/relationships/image" Target="../media/image17.png"/><Relationship Id="rId11" Type="http://schemas.openxmlformats.org/officeDocument/2006/relationships/image" Target="../media/image5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3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5.png"/><Relationship Id="rId7" Type="http://schemas.openxmlformats.org/officeDocument/2006/relationships/image" Target="../media/image17.png"/><Relationship Id="rId2" Type="http://schemas.openxmlformats.org/officeDocument/2006/relationships/hyperlink" Target="mailto:English@energycoastutc.co.uk" TargetMode="External"/><Relationship Id="rId1" Type="http://schemas.openxmlformats.org/officeDocument/2006/relationships/slideLayout" Target="../slideLayouts/slideLayout5.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5" Type="http://schemas.openxmlformats.org/officeDocument/2006/relationships/hyperlink" Target="https://www.youtube.com/watch?v=MYWCgL-I4t8" TargetMode="External"/><Relationship Id="rId4" Type="http://schemas.openxmlformats.org/officeDocument/2006/relationships/hyperlink" Target="https://www.youtube.com/watch?v=1pDZw1hhHTk"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33.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32.png"/><Relationship Id="rId2" Type="http://schemas.openxmlformats.org/officeDocument/2006/relationships/image" Target="../media/image14.png"/><Relationship Id="rId1" Type="http://schemas.openxmlformats.org/officeDocument/2006/relationships/slideLayout" Target="../slideLayouts/slideLayout5.xml"/><Relationship Id="rId6" Type="http://schemas.openxmlformats.org/officeDocument/2006/relationships/image" Target="../media/image18.png"/><Relationship Id="rId11" Type="http://schemas.openxmlformats.org/officeDocument/2006/relationships/image" Target="../media/image31.png"/><Relationship Id="rId5" Type="http://schemas.openxmlformats.org/officeDocument/2006/relationships/image" Target="../media/image17.png"/><Relationship Id="rId10" Type="http://schemas.openxmlformats.org/officeDocument/2006/relationships/image" Target="../media/image30.png"/><Relationship Id="rId4" Type="http://schemas.openxmlformats.org/officeDocument/2006/relationships/image" Target="../media/image16.png"/><Relationship Id="rId9" Type="http://schemas.openxmlformats.org/officeDocument/2006/relationships/image" Target="../media/image21.png"/></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34.png"/><Relationship Id="rId4" Type="http://schemas.openxmlformats.org/officeDocument/2006/relationships/image" Target="../media/image16.png"/><Relationship Id="rId9" Type="http://schemas.openxmlformats.org/officeDocument/2006/relationships/image" Target="../media/image21.png"/></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5.png"/><Relationship Id="rId7" Type="http://schemas.openxmlformats.org/officeDocument/2006/relationships/image" Target="../media/image17.png"/><Relationship Id="rId2" Type="http://schemas.openxmlformats.org/officeDocument/2006/relationships/hyperlink" Target="mailto:English@energycoastutc.co.uk" TargetMode="External"/><Relationship Id="rId1" Type="http://schemas.openxmlformats.org/officeDocument/2006/relationships/slideLayout" Target="../slideLayouts/slideLayout5.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9.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dirty="0" smtClean="0"/>
              <a:t>English Department </a:t>
            </a:r>
            <a:br>
              <a:rPr lang="en-GB" dirty="0" smtClean="0"/>
            </a:br>
            <a:r>
              <a:rPr lang="en-GB" dirty="0" smtClean="0"/>
              <a:t>2 Week Challenge </a:t>
            </a: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64416" y="3700364"/>
            <a:ext cx="5507865" cy="1278035"/>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327301"/>
            <a:ext cx="3374265" cy="2530699"/>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312882">
            <a:off x="492901" y="670866"/>
            <a:ext cx="3673596" cy="1612241"/>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379710">
            <a:off x="7920210" y="725829"/>
            <a:ext cx="3928354" cy="1663205"/>
          </a:xfrm>
          <a:prstGeom prst="rect">
            <a:avLst/>
          </a:prstGeom>
        </p:spPr>
      </p:pic>
      <p:pic>
        <p:nvPicPr>
          <p:cNvPr id="1026" name="Picture 2" descr="Lord Sugar confirms The Apprentice 2020 is cancelled - Daily Recor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272789" y="5202840"/>
            <a:ext cx="2919211" cy="165515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478131">
            <a:off x="9770436" y="77805"/>
            <a:ext cx="763772" cy="763772"/>
          </a:xfrm>
          <a:prstGeom prst="rect">
            <a:avLst/>
          </a:prstGeom>
        </p:spPr>
      </p:pic>
      <p:sp>
        <p:nvSpPr>
          <p:cNvPr id="9" name="Up Arrow 8"/>
          <p:cNvSpPr/>
          <p:nvPr/>
        </p:nvSpPr>
        <p:spPr>
          <a:xfrm rot="1860088">
            <a:off x="9585652" y="664833"/>
            <a:ext cx="418712" cy="417391"/>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28" name="Picture 4" descr="The Apprentice: Bear-faced cheek wins the day – Slouching towards TV"/>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72789" y="4427017"/>
            <a:ext cx="2919211" cy="8269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77692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b="1" dirty="0" smtClean="0"/>
              <a:t>Week 1: Day #2 (Task 1)</a:t>
            </a:r>
            <a:endParaRPr lang="en-GB" b="1" dirty="0"/>
          </a:p>
        </p:txBody>
      </p:sp>
      <p:sp>
        <p:nvSpPr>
          <p:cNvPr id="4" name="Text Placeholder 3"/>
          <p:cNvSpPr>
            <a:spLocks noGrp="1"/>
          </p:cNvSpPr>
          <p:nvPr>
            <p:ph type="body" idx="1"/>
          </p:nvPr>
        </p:nvSpPr>
        <p:spPr>
          <a:xfrm>
            <a:off x="888642" y="3696237"/>
            <a:ext cx="10406129" cy="2421228"/>
          </a:xfrm>
        </p:spPr>
        <p:txBody>
          <a:bodyPr>
            <a:normAutofit fontScale="85000" lnSpcReduction="20000"/>
          </a:bodyPr>
          <a:lstStyle/>
          <a:p>
            <a:r>
              <a:rPr lang="en-GB" dirty="0" smtClean="0"/>
              <a:t>#EngineerYourFuture </a:t>
            </a:r>
          </a:p>
          <a:p>
            <a:pPr marL="342900" indent="-342900" algn="l">
              <a:buFont typeface="Arial" panose="020B0604020202020204" pitchFamily="34" charset="0"/>
              <a:buChar char="•"/>
            </a:pPr>
            <a:r>
              <a:rPr lang="en-GB" dirty="0" smtClean="0"/>
              <a:t>Today you will be creating your own business, product or invention. Complete Task #1 Design your business or product (further instructions are on the 2 Week Challenge Task Sheet and later on in this PowerPoint) </a:t>
            </a:r>
          </a:p>
          <a:p>
            <a:pPr marL="342900" indent="-342900" algn="l">
              <a:buFont typeface="Arial" panose="020B0604020202020204" pitchFamily="34" charset="0"/>
              <a:buChar char="•"/>
            </a:pPr>
            <a:r>
              <a:rPr lang="en-GB" dirty="0" smtClean="0"/>
              <a:t>Make sure you remember your NEAT ideas (underline the date and title/ write with accurate spelling, punctuation and grammar) </a:t>
            </a:r>
          </a:p>
          <a:p>
            <a:pPr marL="342900" indent="-342900" algn="l">
              <a:buFont typeface="Arial" panose="020B0604020202020204" pitchFamily="34" charset="0"/>
              <a:buChar char="•"/>
            </a:pPr>
            <a:r>
              <a:rPr lang="en-GB" dirty="0" smtClean="0"/>
              <a:t>Email a copy of your completed work to </a:t>
            </a:r>
            <a:r>
              <a:rPr lang="en-GB" dirty="0" smtClean="0">
                <a:hlinkClick r:id="rId2"/>
              </a:rPr>
              <a:t>English@energycoastutc.co.uk</a:t>
            </a:r>
            <a:r>
              <a:rPr lang="en-GB" dirty="0" smtClean="0"/>
              <a:t> </a:t>
            </a:r>
          </a:p>
          <a:p>
            <a:endParaRPr lang="en-GB" dirty="0"/>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982520" y="741717"/>
            <a:ext cx="1058389" cy="777990"/>
          </a:xfrm>
          <a:prstGeom prst="rect">
            <a:avLst/>
          </a:prstGeom>
        </p:spPr>
      </p:pic>
      <p:pic>
        <p:nvPicPr>
          <p:cNvPr id="6" name="Picture 5"/>
          <p:cNvPicPr/>
          <p:nvPr/>
        </p:nvPicPr>
        <p:blipFill>
          <a:blip r:embed="rId4" cstate="print">
            <a:extLst>
              <a:ext uri="{28A0092B-C50C-407E-A947-70E740481C1C}">
                <a14:useLocalDpi xmlns:a14="http://schemas.microsoft.com/office/drawing/2010/main" val="0"/>
              </a:ext>
            </a:extLst>
          </a:blip>
          <a:stretch>
            <a:fillRect/>
          </a:stretch>
        </p:blipFill>
        <p:spPr>
          <a:xfrm>
            <a:off x="2240726" y="730287"/>
            <a:ext cx="965727" cy="789420"/>
          </a:xfrm>
          <a:prstGeom prst="rect">
            <a:avLst/>
          </a:prstGeom>
        </p:spPr>
      </p:pic>
      <p:pic>
        <p:nvPicPr>
          <p:cNvPr id="7" name="Picture 6"/>
          <p:cNvPicPr/>
          <p:nvPr/>
        </p:nvPicPr>
        <p:blipFill>
          <a:blip r:embed="rId5" cstate="print">
            <a:extLst>
              <a:ext uri="{28A0092B-C50C-407E-A947-70E740481C1C}">
                <a14:useLocalDpi xmlns:a14="http://schemas.microsoft.com/office/drawing/2010/main" val="0"/>
              </a:ext>
            </a:extLst>
          </a:blip>
          <a:stretch>
            <a:fillRect/>
          </a:stretch>
        </p:blipFill>
        <p:spPr>
          <a:xfrm>
            <a:off x="3606086" y="730287"/>
            <a:ext cx="937678" cy="789420"/>
          </a:xfrm>
          <a:prstGeom prst="rect">
            <a:avLst/>
          </a:prstGeom>
        </p:spPr>
      </p:pic>
      <p:pic>
        <p:nvPicPr>
          <p:cNvPr id="8" name="Picture 7"/>
          <p:cNvPicPr/>
          <p:nvPr/>
        </p:nvPicPr>
        <p:blipFill>
          <a:blip r:embed="rId6" cstate="print">
            <a:extLst>
              <a:ext uri="{28A0092B-C50C-407E-A947-70E740481C1C}">
                <a14:useLocalDpi xmlns:a14="http://schemas.microsoft.com/office/drawing/2010/main" val="0"/>
              </a:ext>
            </a:extLst>
          </a:blip>
          <a:stretch>
            <a:fillRect/>
          </a:stretch>
        </p:blipFill>
        <p:spPr>
          <a:xfrm>
            <a:off x="4943396" y="741717"/>
            <a:ext cx="912627" cy="777990"/>
          </a:xfrm>
          <a:prstGeom prst="rect">
            <a:avLst/>
          </a:prstGeom>
        </p:spPr>
      </p:pic>
      <p:pic>
        <p:nvPicPr>
          <p:cNvPr id="9" name="Picture 8"/>
          <p:cNvPicPr/>
          <p:nvPr/>
        </p:nvPicPr>
        <p:blipFill>
          <a:blip r:embed="rId7" cstate="print">
            <a:extLst>
              <a:ext uri="{28A0092B-C50C-407E-A947-70E740481C1C}">
                <a14:useLocalDpi xmlns:a14="http://schemas.microsoft.com/office/drawing/2010/main" val="0"/>
              </a:ext>
            </a:extLst>
          </a:blip>
          <a:stretch>
            <a:fillRect/>
          </a:stretch>
        </p:blipFill>
        <p:spPr>
          <a:xfrm>
            <a:off x="6189386" y="741717"/>
            <a:ext cx="917575" cy="777990"/>
          </a:xfrm>
          <a:prstGeom prst="rect">
            <a:avLst/>
          </a:prstGeom>
        </p:spPr>
      </p:pic>
      <p:pic>
        <p:nvPicPr>
          <p:cNvPr id="10" name="Picture 9"/>
          <p:cNvPicPr/>
          <p:nvPr/>
        </p:nvPicPr>
        <p:blipFill>
          <a:blip r:embed="rId8" cstate="print">
            <a:extLst>
              <a:ext uri="{28A0092B-C50C-407E-A947-70E740481C1C}">
                <a14:useLocalDpi xmlns:a14="http://schemas.microsoft.com/office/drawing/2010/main" val="0"/>
              </a:ext>
            </a:extLst>
          </a:blip>
          <a:stretch>
            <a:fillRect/>
          </a:stretch>
        </p:blipFill>
        <p:spPr>
          <a:xfrm>
            <a:off x="7440324" y="730997"/>
            <a:ext cx="876858" cy="788710"/>
          </a:xfrm>
          <a:prstGeom prst="rect">
            <a:avLst/>
          </a:prstGeom>
        </p:spPr>
      </p:pic>
      <p:pic>
        <p:nvPicPr>
          <p:cNvPr id="11" name="Picture 10"/>
          <p:cNvPicPr/>
          <p:nvPr/>
        </p:nvPicPr>
        <p:blipFill>
          <a:blip r:embed="rId9" cstate="print">
            <a:extLst>
              <a:ext uri="{28A0092B-C50C-407E-A947-70E740481C1C}">
                <a14:useLocalDpi xmlns:a14="http://schemas.microsoft.com/office/drawing/2010/main" val="0"/>
              </a:ext>
            </a:extLst>
          </a:blip>
          <a:stretch>
            <a:fillRect/>
          </a:stretch>
        </p:blipFill>
        <p:spPr>
          <a:xfrm>
            <a:off x="8650545" y="730287"/>
            <a:ext cx="956343" cy="789420"/>
          </a:xfrm>
          <a:prstGeom prst="rect">
            <a:avLst/>
          </a:prstGeom>
        </p:spPr>
      </p:pic>
      <p:pic>
        <p:nvPicPr>
          <p:cNvPr id="12" name="Picture 11"/>
          <p:cNvPicPr/>
          <p:nvPr/>
        </p:nvPicPr>
        <p:blipFill>
          <a:blip r:embed="rId10" cstate="print">
            <a:extLst>
              <a:ext uri="{28A0092B-C50C-407E-A947-70E740481C1C}">
                <a14:useLocalDpi xmlns:a14="http://schemas.microsoft.com/office/drawing/2010/main" val="0"/>
              </a:ext>
            </a:extLst>
          </a:blip>
          <a:stretch>
            <a:fillRect/>
          </a:stretch>
        </p:blipFill>
        <p:spPr>
          <a:xfrm>
            <a:off x="9901483" y="730287"/>
            <a:ext cx="933792" cy="789420"/>
          </a:xfrm>
          <a:prstGeom prst="rect">
            <a:avLst/>
          </a:prstGeom>
        </p:spPr>
      </p:pic>
      <p:pic>
        <p:nvPicPr>
          <p:cNvPr id="3" name="Picture 2"/>
          <p:cNvPicPr>
            <a:picLocks noChangeAspect="1"/>
          </p:cNvPicPr>
          <p:nvPr/>
        </p:nvPicPr>
        <p:blipFill>
          <a:blip r:embed="rId11"/>
          <a:stretch>
            <a:fillRect/>
          </a:stretch>
        </p:blipFill>
        <p:spPr>
          <a:xfrm>
            <a:off x="888642" y="1450074"/>
            <a:ext cx="10473836" cy="1457070"/>
          </a:xfrm>
          <a:prstGeom prst="rect">
            <a:avLst/>
          </a:prstGeom>
        </p:spPr>
      </p:pic>
    </p:spTree>
    <p:extLst>
      <p:ext uri="{BB962C8B-B14F-4D97-AF65-F5344CB8AC3E}">
        <p14:creationId xmlns:p14="http://schemas.microsoft.com/office/powerpoint/2010/main" val="42829200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1313645"/>
            <a:ext cx="9601196" cy="1101143"/>
          </a:xfrm>
        </p:spPr>
        <p:txBody>
          <a:bodyPr>
            <a:normAutofit/>
          </a:bodyPr>
          <a:lstStyle/>
          <a:p>
            <a:pPr algn="l"/>
            <a:r>
              <a:rPr lang="en-GB" b="1" dirty="0" smtClean="0"/>
              <a:t>The Challenge: Engineer the future</a:t>
            </a:r>
            <a:endParaRPr lang="en-GB" b="1" dirty="0"/>
          </a:p>
        </p:txBody>
      </p:sp>
      <p:sp>
        <p:nvSpPr>
          <p:cNvPr id="3" name="Content Placeholder 2"/>
          <p:cNvSpPr>
            <a:spLocks noGrp="1"/>
          </p:cNvSpPr>
          <p:nvPr>
            <p:ph idx="1"/>
          </p:nvPr>
        </p:nvSpPr>
        <p:spPr>
          <a:xfrm>
            <a:off x="772732" y="2414789"/>
            <a:ext cx="10612192" cy="3586766"/>
          </a:xfrm>
          <a:solidFill>
            <a:srgbClr val="FF0000"/>
          </a:solidFill>
          <a:ln w="57150">
            <a:solidFill>
              <a:schemeClr val="tx1"/>
            </a:solidFill>
          </a:ln>
        </p:spPr>
        <p:txBody>
          <a:bodyPr>
            <a:normAutofit/>
          </a:bodyPr>
          <a:lstStyle/>
          <a:p>
            <a:pPr marL="0" indent="0">
              <a:buNone/>
            </a:pPr>
            <a:r>
              <a:rPr lang="en-GB" sz="2800" b="1" dirty="0" smtClean="0">
                <a:solidFill>
                  <a:schemeClr val="tx1"/>
                </a:solidFill>
              </a:rPr>
              <a:t>YEAR 10…</a:t>
            </a:r>
          </a:p>
          <a:p>
            <a:pPr marL="0" indent="0">
              <a:buNone/>
            </a:pPr>
            <a:r>
              <a:rPr lang="en-GB" sz="2800" b="1" dirty="0" smtClean="0">
                <a:solidFill>
                  <a:schemeClr val="tx1"/>
                </a:solidFill>
              </a:rPr>
              <a:t>It’s time to engineer the future. Engineer YOUR future. We have seen the current global climate crisis. You are living through it. The future of the world is in your hands. You can change the future. You can engineer the future.  </a:t>
            </a:r>
            <a:endParaRPr lang="en-GB" sz="2800" b="1" dirty="0">
              <a:solidFill>
                <a:schemeClr val="tx1"/>
              </a:solidFill>
            </a:endParaRPr>
          </a:p>
          <a:p>
            <a:pPr marL="0" indent="0">
              <a:buNone/>
            </a:pPr>
            <a:r>
              <a:rPr lang="en-GB" sz="2800" b="1" dirty="0" smtClean="0">
                <a:solidFill>
                  <a:schemeClr val="tx1"/>
                </a:solidFill>
              </a:rPr>
              <a:t>It’s time to use your STEM skills (science, technology, engineering and maths) to create a solution to the problems in the world. </a:t>
            </a:r>
          </a:p>
        </p:txBody>
      </p:sp>
      <p:pic>
        <p:nvPicPr>
          <p:cNvPr id="5" name="Picture 4"/>
          <p:cNvPicPr/>
          <p:nvPr/>
        </p:nvPicPr>
        <p:blipFill>
          <a:blip r:embed="rId2" cstate="print">
            <a:extLst>
              <a:ext uri="{28A0092B-C50C-407E-A947-70E740481C1C}">
                <a14:useLocalDpi xmlns:a14="http://schemas.microsoft.com/office/drawing/2010/main" val="0"/>
              </a:ext>
            </a:extLst>
          </a:blip>
          <a:stretch>
            <a:fillRect/>
          </a:stretch>
        </p:blipFill>
        <p:spPr>
          <a:xfrm>
            <a:off x="982520" y="741717"/>
            <a:ext cx="1058389" cy="777990"/>
          </a:xfrm>
          <a:prstGeom prst="rect">
            <a:avLst/>
          </a:prstGeom>
        </p:spPr>
      </p:pic>
      <p:pic>
        <p:nvPicPr>
          <p:cNvPr id="6" name="Picture 5"/>
          <p:cNvPicPr/>
          <p:nvPr/>
        </p:nvPicPr>
        <p:blipFill>
          <a:blip r:embed="rId3" cstate="print">
            <a:extLst>
              <a:ext uri="{28A0092B-C50C-407E-A947-70E740481C1C}">
                <a14:useLocalDpi xmlns:a14="http://schemas.microsoft.com/office/drawing/2010/main" val="0"/>
              </a:ext>
            </a:extLst>
          </a:blip>
          <a:stretch>
            <a:fillRect/>
          </a:stretch>
        </p:blipFill>
        <p:spPr>
          <a:xfrm>
            <a:off x="2240726" y="730287"/>
            <a:ext cx="965727" cy="789420"/>
          </a:xfrm>
          <a:prstGeom prst="rect">
            <a:avLst/>
          </a:prstGeom>
        </p:spPr>
      </p:pic>
      <p:pic>
        <p:nvPicPr>
          <p:cNvPr id="7" name="Picture 6"/>
          <p:cNvPicPr/>
          <p:nvPr/>
        </p:nvPicPr>
        <p:blipFill>
          <a:blip r:embed="rId4" cstate="print">
            <a:extLst>
              <a:ext uri="{28A0092B-C50C-407E-A947-70E740481C1C}">
                <a14:useLocalDpi xmlns:a14="http://schemas.microsoft.com/office/drawing/2010/main" val="0"/>
              </a:ext>
            </a:extLst>
          </a:blip>
          <a:stretch>
            <a:fillRect/>
          </a:stretch>
        </p:blipFill>
        <p:spPr>
          <a:xfrm>
            <a:off x="3606086" y="730287"/>
            <a:ext cx="937678" cy="789420"/>
          </a:xfrm>
          <a:prstGeom prst="rect">
            <a:avLst/>
          </a:prstGeom>
        </p:spPr>
      </p:pic>
      <p:pic>
        <p:nvPicPr>
          <p:cNvPr id="8" name="Picture 7"/>
          <p:cNvPicPr/>
          <p:nvPr/>
        </p:nvPicPr>
        <p:blipFill>
          <a:blip r:embed="rId5" cstate="print">
            <a:extLst>
              <a:ext uri="{28A0092B-C50C-407E-A947-70E740481C1C}">
                <a14:useLocalDpi xmlns:a14="http://schemas.microsoft.com/office/drawing/2010/main" val="0"/>
              </a:ext>
            </a:extLst>
          </a:blip>
          <a:stretch>
            <a:fillRect/>
          </a:stretch>
        </p:blipFill>
        <p:spPr>
          <a:xfrm>
            <a:off x="4943396" y="741717"/>
            <a:ext cx="912627" cy="777990"/>
          </a:xfrm>
          <a:prstGeom prst="rect">
            <a:avLst/>
          </a:prstGeom>
        </p:spPr>
      </p:pic>
      <p:pic>
        <p:nvPicPr>
          <p:cNvPr id="9" name="Picture 8"/>
          <p:cNvPicPr/>
          <p:nvPr/>
        </p:nvPicPr>
        <p:blipFill>
          <a:blip r:embed="rId6" cstate="print">
            <a:extLst>
              <a:ext uri="{28A0092B-C50C-407E-A947-70E740481C1C}">
                <a14:useLocalDpi xmlns:a14="http://schemas.microsoft.com/office/drawing/2010/main" val="0"/>
              </a:ext>
            </a:extLst>
          </a:blip>
          <a:stretch>
            <a:fillRect/>
          </a:stretch>
        </p:blipFill>
        <p:spPr>
          <a:xfrm>
            <a:off x="6189386" y="741717"/>
            <a:ext cx="917575" cy="777990"/>
          </a:xfrm>
          <a:prstGeom prst="rect">
            <a:avLst/>
          </a:prstGeom>
        </p:spPr>
      </p:pic>
      <p:pic>
        <p:nvPicPr>
          <p:cNvPr id="10" name="Picture 9"/>
          <p:cNvPicPr/>
          <p:nvPr/>
        </p:nvPicPr>
        <p:blipFill>
          <a:blip r:embed="rId7" cstate="print">
            <a:extLst>
              <a:ext uri="{28A0092B-C50C-407E-A947-70E740481C1C}">
                <a14:useLocalDpi xmlns:a14="http://schemas.microsoft.com/office/drawing/2010/main" val="0"/>
              </a:ext>
            </a:extLst>
          </a:blip>
          <a:stretch>
            <a:fillRect/>
          </a:stretch>
        </p:blipFill>
        <p:spPr>
          <a:xfrm>
            <a:off x="7440324" y="730997"/>
            <a:ext cx="876858" cy="788710"/>
          </a:xfrm>
          <a:prstGeom prst="rect">
            <a:avLst/>
          </a:prstGeom>
        </p:spPr>
      </p:pic>
      <p:pic>
        <p:nvPicPr>
          <p:cNvPr id="11" name="Picture 10"/>
          <p:cNvPicPr/>
          <p:nvPr/>
        </p:nvPicPr>
        <p:blipFill>
          <a:blip r:embed="rId8" cstate="print">
            <a:extLst>
              <a:ext uri="{28A0092B-C50C-407E-A947-70E740481C1C}">
                <a14:useLocalDpi xmlns:a14="http://schemas.microsoft.com/office/drawing/2010/main" val="0"/>
              </a:ext>
            </a:extLst>
          </a:blip>
          <a:stretch>
            <a:fillRect/>
          </a:stretch>
        </p:blipFill>
        <p:spPr>
          <a:xfrm>
            <a:off x="8650545" y="730287"/>
            <a:ext cx="956343" cy="789420"/>
          </a:xfrm>
          <a:prstGeom prst="rect">
            <a:avLst/>
          </a:prstGeom>
        </p:spPr>
      </p:pic>
      <p:pic>
        <p:nvPicPr>
          <p:cNvPr id="12" name="Picture 11"/>
          <p:cNvPicPr/>
          <p:nvPr/>
        </p:nvPicPr>
        <p:blipFill>
          <a:blip r:embed="rId9" cstate="print">
            <a:extLst>
              <a:ext uri="{28A0092B-C50C-407E-A947-70E740481C1C}">
                <a14:useLocalDpi xmlns:a14="http://schemas.microsoft.com/office/drawing/2010/main" val="0"/>
              </a:ext>
            </a:extLst>
          </a:blip>
          <a:stretch>
            <a:fillRect/>
          </a:stretch>
        </p:blipFill>
        <p:spPr>
          <a:xfrm>
            <a:off x="9901483" y="730287"/>
            <a:ext cx="933792" cy="789420"/>
          </a:xfrm>
          <a:prstGeom prst="rect">
            <a:avLst/>
          </a:prstGeom>
        </p:spPr>
      </p:pic>
    </p:spTree>
    <p:extLst>
      <p:ext uri="{BB962C8B-B14F-4D97-AF65-F5344CB8AC3E}">
        <p14:creationId xmlns:p14="http://schemas.microsoft.com/office/powerpoint/2010/main" val="41608394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399" y="1313645"/>
            <a:ext cx="10076645" cy="1101143"/>
          </a:xfrm>
        </p:spPr>
        <p:txBody>
          <a:bodyPr>
            <a:normAutofit/>
          </a:bodyPr>
          <a:lstStyle/>
          <a:p>
            <a:pPr algn="l"/>
            <a:r>
              <a:rPr lang="en-GB" b="1" dirty="0" smtClean="0"/>
              <a:t>‘The UTC Junior Apprentice’ Task Brief:</a:t>
            </a:r>
            <a:endParaRPr lang="en-GB" b="1" dirty="0"/>
          </a:p>
        </p:txBody>
      </p:sp>
      <p:pic>
        <p:nvPicPr>
          <p:cNvPr id="5" name="Picture 4"/>
          <p:cNvPicPr/>
          <p:nvPr/>
        </p:nvPicPr>
        <p:blipFill>
          <a:blip r:embed="rId2" cstate="print">
            <a:extLst>
              <a:ext uri="{28A0092B-C50C-407E-A947-70E740481C1C}">
                <a14:useLocalDpi xmlns:a14="http://schemas.microsoft.com/office/drawing/2010/main" val="0"/>
              </a:ext>
            </a:extLst>
          </a:blip>
          <a:stretch>
            <a:fillRect/>
          </a:stretch>
        </p:blipFill>
        <p:spPr>
          <a:xfrm>
            <a:off x="982520" y="741717"/>
            <a:ext cx="1058389" cy="777990"/>
          </a:xfrm>
          <a:prstGeom prst="rect">
            <a:avLst/>
          </a:prstGeom>
        </p:spPr>
      </p:pic>
      <p:pic>
        <p:nvPicPr>
          <p:cNvPr id="6" name="Picture 5"/>
          <p:cNvPicPr/>
          <p:nvPr/>
        </p:nvPicPr>
        <p:blipFill>
          <a:blip r:embed="rId3" cstate="print">
            <a:extLst>
              <a:ext uri="{28A0092B-C50C-407E-A947-70E740481C1C}">
                <a14:useLocalDpi xmlns:a14="http://schemas.microsoft.com/office/drawing/2010/main" val="0"/>
              </a:ext>
            </a:extLst>
          </a:blip>
          <a:stretch>
            <a:fillRect/>
          </a:stretch>
        </p:blipFill>
        <p:spPr>
          <a:xfrm>
            <a:off x="2240726" y="730287"/>
            <a:ext cx="965727" cy="789420"/>
          </a:xfrm>
          <a:prstGeom prst="rect">
            <a:avLst/>
          </a:prstGeom>
        </p:spPr>
      </p:pic>
      <p:pic>
        <p:nvPicPr>
          <p:cNvPr id="7" name="Picture 6"/>
          <p:cNvPicPr/>
          <p:nvPr/>
        </p:nvPicPr>
        <p:blipFill>
          <a:blip r:embed="rId4" cstate="print">
            <a:extLst>
              <a:ext uri="{28A0092B-C50C-407E-A947-70E740481C1C}">
                <a14:useLocalDpi xmlns:a14="http://schemas.microsoft.com/office/drawing/2010/main" val="0"/>
              </a:ext>
            </a:extLst>
          </a:blip>
          <a:stretch>
            <a:fillRect/>
          </a:stretch>
        </p:blipFill>
        <p:spPr>
          <a:xfrm>
            <a:off x="3606086" y="730287"/>
            <a:ext cx="937678" cy="789420"/>
          </a:xfrm>
          <a:prstGeom prst="rect">
            <a:avLst/>
          </a:prstGeom>
        </p:spPr>
      </p:pic>
      <p:pic>
        <p:nvPicPr>
          <p:cNvPr id="8" name="Picture 7"/>
          <p:cNvPicPr/>
          <p:nvPr/>
        </p:nvPicPr>
        <p:blipFill>
          <a:blip r:embed="rId5" cstate="print">
            <a:extLst>
              <a:ext uri="{28A0092B-C50C-407E-A947-70E740481C1C}">
                <a14:useLocalDpi xmlns:a14="http://schemas.microsoft.com/office/drawing/2010/main" val="0"/>
              </a:ext>
            </a:extLst>
          </a:blip>
          <a:stretch>
            <a:fillRect/>
          </a:stretch>
        </p:blipFill>
        <p:spPr>
          <a:xfrm>
            <a:off x="4943396" y="741717"/>
            <a:ext cx="912627" cy="777990"/>
          </a:xfrm>
          <a:prstGeom prst="rect">
            <a:avLst/>
          </a:prstGeom>
        </p:spPr>
      </p:pic>
      <p:pic>
        <p:nvPicPr>
          <p:cNvPr id="9" name="Picture 8"/>
          <p:cNvPicPr/>
          <p:nvPr/>
        </p:nvPicPr>
        <p:blipFill>
          <a:blip r:embed="rId6" cstate="print">
            <a:extLst>
              <a:ext uri="{28A0092B-C50C-407E-A947-70E740481C1C}">
                <a14:useLocalDpi xmlns:a14="http://schemas.microsoft.com/office/drawing/2010/main" val="0"/>
              </a:ext>
            </a:extLst>
          </a:blip>
          <a:stretch>
            <a:fillRect/>
          </a:stretch>
        </p:blipFill>
        <p:spPr>
          <a:xfrm>
            <a:off x="6189386" y="741717"/>
            <a:ext cx="917575" cy="777990"/>
          </a:xfrm>
          <a:prstGeom prst="rect">
            <a:avLst/>
          </a:prstGeom>
        </p:spPr>
      </p:pic>
      <p:pic>
        <p:nvPicPr>
          <p:cNvPr id="10" name="Picture 9"/>
          <p:cNvPicPr/>
          <p:nvPr/>
        </p:nvPicPr>
        <p:blipFill>
          <a:blip r:embed="rId7" cstate="print">
            <a:extLst>
              <a:ext uri="{28A0092B-C50C-407E-A947-70E740481C1C}">
                <a14:useLocalDpi xmlns:a14="http://schemas.microsoft.com/office/drawing/2010/main" val="0"/>
              </a:ext>
            </a:extLst>
          </a:blip>
          <a:stretch>
            <a:fillRect/>
          </a:stretch>
        </p:blipFill>
        <p:spPr>
          <a:xfrm>
            <a:off x="7440324" y="730997"/>
            <a:ext cx="876858" cy="788710"/>
          </a:xfrm>
          <a:prstGeom prst="rect">
            <a:avLst/>
          </a:prstGeom>
        </p:spPr>
      </p:pic>
      <p:pic>
        <p:nvPicPr>
          <p:cNvPr id="11" name="Picture 10"/>
          <p:cNvPicPr/>
          <p:nvPr/>
        </p:nvPicPr>
        <p:blipFill>
          <a:blip r:embed="rId8" cstate="print">
            <a:extLst>
              <a:ext uri="{28A0092B-C50C-407E-A947-70E740481C1C}">
                <a14:useLocalDpi xmlns:a14="http://schemas.microsoft.com/office/drawing/2010/main" val="0"/>
              </a:ext>
            </a:extLst>
          </a:blip>
          <a:stretch>
            <a:fillRect/>
          </a:stretch>
        </p:blipFill>
        <p:spPr>
          <a:xfrm>
            <a:off x="8650545" y="730287"/>
            <a:ext cx="956343" cy="789420"/>
          </a:xfrm>
          <a:prstGeom prst="rect">
            <a:avLst/>
          </a:prstGeom>
        </p:spPr>
      </p:pic>
      <p:pic>
        <p:nvPicPr>
          <p:cNvPr id="12" name="Picture 11"/>
          <p:cNvPicPr/>
          <p:nvPr/>
        </p:nvPicPr>
        <p:blipFill>
          <a:blip r:embed="rId9" cstate="print">
            <a:extLst>
              <a:ext uri="{28A0092B-C50C-407E-A947-70E740481C1C}">
                <a14:useLocalDpi xmlns:a14="http://schemas.microsoft.com/office/drawing/2010/main" val="0"/>
              </a:ext>
            </a:extLst>
          </a:blip>
          <a:stretch>
            <a:fillRect/>
          </a:stretch>
        </p:blipFill>
        <p:spPr>
          <a:xfrm>
            <a:off x="9901483" y="730287"/>
            <a:ext cx="933792" cy="789420"/>
          </a:xfrm>
          <a:prstGeom prst="rect">
            <a:avLst/>
          </a:prstGeom>
        </p:spPr>
      </p:pic>
      <p:sp>
        <p:nvSpPr>
          <p:cNvPr id="4" name="Content Placeholder 3"/>
          <p:cNvSpPr>
            <a:spLocks noGrp="1"/>
          </p:cNvSpPr>
          <p:nvPr>
            <p:ph idx="1"/>
          </p:nvPr>
        </p:nvSpPr>
        <p:spPr>
          <a:xfrm>
            <a:off x="888642" y="2556932"/>
            <a:ext cx="10007955" cy="3367350"/>
          </a:xfrm>
        </p:spPr>
        <p:txBody>
          <a:bodyPr>
            <a:normAutofit fontScale="85000" lnSpcReduction="20000"/>
          </a:bodyPr>
          <a:lstStyle/>
          <a:p>
            <a:pPr marL="0" indent="0">
              <a:buNone/>
            </a:pPr>
            <a:r>
              <a:rPr lang="en-GB" dirty="0"/>
              <a:t>Over the next two weeks your challenge is to ‘engineer’ your own successful business, product or </a:t>
            </a:r>
            <a:r>
              <a:rPr lang="en-GB" dirty="0" smtClean="0"/>
              <a:t>invention which will help reverse the current global climate change crisis which we currently find ourselves in. </a:t>
            </a:r>
          </a:p>
          <a:p>
            <a:pPr marL="0" indent="0">
              <a:buNone/>
            </a:pPr>
            <a:r>
              <a:rPr lang="en-GB" dirty="0" smtClean="0"/>
              <a:t>Your business, product or invention could focus upon: </a:t>
            </a:r>
          </a:p>
          <a:p>
            <a:pPr>
              <a:buFontTx/>
              <a:buChar char="-"/>
            </a:pPr>
            <a:r>
              <a:rPr lang="en-GB" dirty="0" smtClean="0"/>
              <a:t>The creation of a new piece of technology to be used by engineers in the future which would reduce their carbon footprint</a:t>
            </a:r>
          </a:p>
          <a:p>
            <a:pPr>
              <a:buFontTx/>
              <a:buChar char="-"/>
            </a:pPr>
            <a:r>
              <a:rPr lang="en-GB" dirty="0" smtClean="0"/>
              <a:t>How we could power the next generation of transport</a:t>
            </a:r>
          </a:p>
          <a:p>
            <a:pPr>
              <a:buFontTx/>
              <a:buChar char="-"/>
            </a:pPr>
            <a:r>
              <a:rPr lang="en-GB" dirty="0" smtClean="0"/>
              <a:t>Use of renewable energy and resources in the future</a:t>
            </a:r>
          </a:p>
          <a:p>
            <a:pPr>
              <a:buFontTx/>
              <a:buChar char="-"/>
            </a:pPr>
            <a:r>
              <a:rPr lang="en-GB" dirty="0" smtClean="0"/>
              <a:t>The development of a new product or business which would make effective use of recycled products… </a:t>
            </a:r>
            <a:endParaRPr lang="en-GB" dirty="0"/>
          </a:p>
        </p:txBody>
      </p:sp>
    </p:spTree>
    <p:extLst>
      <p:ext uri="{BB962C8B-B14F-4D97-AF65-F5344CB8AC3E}">
        <p14:creationId xmlns:p14="http://schemas.microsoft.com/office/powerpoint/2010/main" val="25666326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399" y="1313645"/>
            <a:ext cx="10076645" cy="1101143"/>
          </a:xfrm>
        </p:spPr>
        <p:txBody>
          <a:bodyPr>
            <a:normAutofit/>
          </a:bodyPr>
          <a:lstStyle/>
          <a:p>
            <a:pPr algn="l"/>
            <a:r>
              <a:rPr lang="en-GB" b="1" dirty="0" smtClean="0"/>
              <a:t>‘The UTC Junior Apprentice’ Task Brief:</a:t>
            </a:r>
            <a:endParaRPr lang="en-GB" b="1" dirty="0"/>
          </a:p>
        </p:txBody>
      </p:sp>
      <p:pic>
        <p:nvPicPr>
          <p:cNvPr id="5" name="Picture 4"/>
          <p:cNvPicPr/>
          <p:nvPr/>
        </p:nvPicPr>
        <p:blipFill>
          <a:blip r:embed="rId2" cstate="print">
            <a:extLst>
              <a:ext uri="{28A0092B-C50C-407E-A947-70E740481C1C}">
                <a14:useLocalDpi xmlns:a14="http://schemas.microsoft.com/office/drawing/2010/main" val="0"/>
              </a:ext>
            </a:extLst>
          </a:blip>
          <a:stretch>
            <a:fillRect/>
          </a:stretch>
        </p:blipFill>
        <p:spPr>
          <a:xfrm>
            <a:off x="982520" y="741717"/>
            <a:ext cx="1058389" cy="777990"/>
          </a:xfrm>
          <a:prstGeom prst="rect">
            <a:avLst/>
          </a:prstGeom>
        </p:spPr>
      </p:pic>
      <p:pic>
        <p:nvPicPr>
          <p:cNvPr id="6" name="Picture 5"/>
          <p:cNvPicPr/>
          <p:nvPr/>
        </p:nvPicPr>
        <p:blipFill>
          <a:blip r:embed="rId3" cstate="print">
            <a:extLst>
              <a:ext uri="{28A0092B-C50C-407E-A947-70E740481C1C}">
                <a14:useLocalDpi xmlns:a14="http://schemas.microsoft.com/office/drawing/2010/main" val="0"/>
              </a:ext>
            </a:extLst>
          </a:blip>
          <a:stretch>
            <a:fillRect/>
          </a:stretch>
        </p:blipFill>
        <p:spPr>
          <a:xfrm>
            <a:off x="2240726" y="730287"/>
            <a:ext cx="965727" cy="789420"/>
          </a:xfrm>
          <a:prstGeom prst="rect">
            <a:avLst/>
          </a:prstGeom>
        </p:spPr>
      </p:pic>
      <p:pic>
        <p:nvPicPr>
          <p:cNvPr id="7" name="Picture 6"/>
          <p:cNvPicPr/>
          <p:nvPr/>
        </p:nvPicPr>
        <p:blipFill>
          <a:blip r:embed="rId4" cstate="print">
            <a:extLst>
              <a:ext uri="{28A0092B-C50C-407E-A947-70E740481C1C}">
                <a14:useLocalDpi xmlns:a14="http://schemas.microsoft.com/office/drawing/2010/main" val="0"/>
              </a:ext>
            </a:extLst>
          </a:blip>
          <a:stretch>
            <a:fillRect/>
          </a:stretch>
        </p:blipFill>
        <p:spPr>
          <a:xfrm>
            <a:off x="3606086" y="730287"/>
            <a:ext cx="937678" cy="789420"/>
          </a:xfrm>
          <a:prstGeom prst="rect">
            <a:avLst/>
          </a:prstGeom>
        </p:spPr>
      </p:pic>
      <p:pic>
        <p:nvPicPr>
          <p:cNvPr id="8" name="Picture 7"/>
          <p:cNvPicPr/>
          <p:nvPr/>
        </p:nvPicPr>
        <p:blipFill>
          <a:blip r:embed="rId5" cstate="print">
            <a:extLst>
              <a:ext uri="{28A0092B-C50C-407E-A947-70E740481C1C}">
                <a14:useLocalDpi xmlns:a14="http://schemas.microsoft.com/office/drawing/2010/main" val="0"/>
              </a:ext>
            </a:extLst>
          </a:blip>
          <a:stretch>
            <a:fillRect/>
          </a:stretch>
        </p:blipFill>
        <p:spPr>
          <a:xfrm>
            <a:off x="4943396" y="741717"/>
            <a:ext cx="912627" cy="777990"/>
          </a:xfrm>
          <a:prstGeom prst="rect">
            <a:avLst/>
          </a:prstGeom>
        </p:spPr>
      </p:pic>
      <p:pic>
        <p:nvPicPr>
          <p:cNvPr id="9" name="Picture 8"/>
          <p:cNvPicPr/>
          <p:nvPr/>
        </p:nvPicPr>
        <p:blipFill>
          <a:blip r:embed="rId6" cstate="print">
            <a:extLst>
              <a:ext uri="{28A0092B-C50C-407E-A947-70E740481C1C}">
                <a14:useLocalDpi xmlns:a14="http://schemas.microsoft.com/office/drawing/2010/main" val="0"/>
              </a:ext>
            </a:extLst>
          </a:blip>
          <a:stretch>
            <a:fillRect/>
          </a:stretch>
        </p:blipFill>
        <p:spPr>
          <a:xfrm>
            <a:off x="6189386" y="741717"/>
            <a:ext cx="917575" cy="777990"/>
          </a:xfrm>
          <a:prstGeom prst="rect">
            <a:avLst/>
          </a:prstGeom>
        </p:spPr>
      </p:pic>
      <p:pic>
        <p:nvPicPr>
          <p:cNvPr id="10" name="Picture 9"/>
          <p:cNvPicPr/>
          <p:nvPr/>
        </p:nvPicPr>
        <p:blipFill>
          <a:blip r:embed="rId7" cstate="print">
            <a:extLst>
              <a:ext uri="{28A0092B-C50C-407E-A947-70E740481C1C}">
                <a14:useLocalDpi xmlns:a14="http://schemas.microsoft.com/office/drawing/2010/main" val="0"/>
              </a:ext>
            </a:extLst>
          </a:blip>
          <a:stretch>
            <a:fillRect/>
          </a:stretch>
        </p:blipFill>
        <p:spPr>
          <a:xfrm>
            <a:off x="7440324" y="730997"/>
            <a:ext cx="876858" cy="788710"/>
          </a:xfrm>
          <a:prstGeom prst="rect">
            <a:avLst/>
          </a:prstGeom>
        </p:spPr>
      </p:pic>
      <p:pic>
        <p:nvPicPr>
          <p:cNvPr id="11" name="Picture 10"/>
          <p:cNvPicPr/>
          <p:nvPr/>
        </p:nvPicPr>
        <p:blipFill>
          <a:blip r:embed="rId8" cstate="print">
            <a:extLst>
              <a:ext uri="{28A0092B-C50C-407E-A947-70E740481C1C}">
                <a14:useLocalDpi xmlns:a14="http://schemas.microsoft.com/office/drawing/2010/main" val="0"/>
              </a:ext>
            </a:extLst>
          </a:blip>
          <a:stretch>
            <a:fillRect/>
          </a:stretch>
        </p:blipFill>
        <p:spPr>
          <a:xfrm>
            <a:off x="8650545" y="730287"/>
            <a:ext cx="956343" cy="789420"/>
          </a:xfrm>
          <a:prstGeom prst="rect">
            <a:avLst/>
          </a:prstGeom>
        </p:spPr>
      </p:pic>
      <p:pic>
        <p:nvPicPr>
          <p:cNvPr id="12" name="Picture 11"/>
          <p:cNvPicPr/>
          <p:nvPr/>
        </p:nvPicPr>
        <p:blipFill>
          <a:blip r:embed="rId9" cstate="print">
            <a:extLst>
              <a:ext uri="{28A0092B-C50C-407E-A947-70E740481C1C}">
                <a14:useLocalDpi xmlns:a14="http://schemas.microsoft.com/office/drawing/2010/main" val="0"/>
              </a:ext>
            </a:extLst>
          </a:blip>
          <a:stretch>
            <a:fillRect/>
          </a:stretch>
        </p:blipFill>
        <p:spPr>
          <a:xfrm>
            <a:off x="9901483" y="730287"/>
            <a:ext cx="933792" cy="789420"/>
          </a:xfrm>
          <a:prstGeom prst="rect">
            <a:avLst/>
          </a:prstGeom>
        </p:spPr>
      </p:pic>
      <p:sp>
        <p:nvSpPr>
          <p:cNvPr id="4" name="Content Placeholder 3"/>
          <p:cNvSpPr>
            <a:spLocks noGrp="1"/>
          </p:cNvSpPr>
          <p:nvPr>
            <p:ph idx="1"/>
          </p:nvPr>
        </p:nvSpPr>
        <p:spPr>
          <a:xfrm>
            <a:off x="1295401" y="2556932"/>
            <a:ext cx="9690278" cy="3318936"/>
          </a:xfrm>
        </p:spPr>
        <p:txBody>
          <a:bodyPr>
            <a:normAutofit fontScale="92500" lnSpcReduction="10000"/>
          </a:bodyPr>
          <a:lstStyle/>
          <a:p>
            <a:pPr marL="0" indent="0" algn="ctr">
              <a:buNone/>
            </a:pPr>
            <a:r>
              <a:rPr lang="en-GB" dirty="0" smtClean="0"/>
              <a:t>The options are limitless. </a:t>
            </a:r>
          </a:p>
          <a:p>
            <a:pPr marL="0" indent="0">
              <a:buNone/>
            </a:pPr>
            <a:endParaRPr lang="en-GB" dirty="0"/>
          </a:p>
          <a:p>
            <a:pPr marL="0" indent="0">
              <a:buNone/>
            </a:pPr>
            <a:endParaRPr lang="en-GB" dirty="0"/>
          </a:p>
          <a:p>
            <a:pPr marL="0" indent="0">
              <a:buNone/>
            </a:pPr>
            <a:endParaRPr lang="en-GB" dirty="0" smtClean="0"/>
          </a:p>
          <a:p>
            <a:pPr marL="0" indent="0">
              <a:buNone/>
            </a:pPr>
            <a:endParaRPr lang="en-GB" dirty="0" smtClean="0"/>
          </a:p>
          <a:p>
            <a:pPr marL="0" indent="0">
              <a:buNone/>
            </a:pPr>
            <a:r>
              <a:rPr lang="en-GB" dirty="0" smtClean="0"/>
              <a:t>You </a:t>
            </a:r>
            <a:r>
              <a:rPr lang="en-GB" dirty="0"/>
              <a:t>must complete </a:t>
            </a:r>
            <a:r>
              <a:rPr lang="en-GB" dirty="0" smtClean="0"/>
              <a:t>9 </a:t>
            </a:r>
            <a:r>
              <a:rPr lang="en-GB" dirty="0"/>
              <a:t>of the following 12 tasks </a:t>
            </a:r>
            <a:r>
              <a:rPr lang="en-GB" dirty="0" smtClean="0"/>
              <a:t>(at least 1 task </a:t>
            </a:r>
            <a:r>
              <a:rPr lang="en-GB" dirty="0"/>
              <a:t>each school day over the 2 weeks!) which you should complete to the highest professional standard </a:t>
            </a:r>
            <a:r>
              <a:rPr lang="en-GB" dirty="0" smtClean="0"/>
              <a:t>possible. Be as innovative and creative </a:t>
            </a:r>
            <a:r>
              <a:rPr lang="en-GB" dirty="0"/>
              <a:t>as you possibly </a:t>
            </a:r>
            <a:r>
              <a:rPr lang="en-GB" dirty="0" smtClean="0"/>
              <a:t>can to engineer the future.</a:t>
            </a:r>
            <a:endParaRPr lang="en-GB" dirty="0"/>
          </a:p>
        </p:txBody>
      </p:sp>
      <p:pic>
        <p:nvPicPr>
          <p:cNvPr id="13" name="Picture 12"/>
          <p:cNvPicPr>
            <a:picLocks noChangeAspect="1"/>
          </p:cNvPicPr>
          <p:nvPr/>
        </p:nvPicPr>
        <p:blipFill>
          <a:blip r:embed="rId10"/>
          <a:stretch>
            <a:fillRect/>
          </a:stretch>
        </p:blipFill>
        <p:spPr>
          <a:xfrm>
            <a:off x="4711790" y="2997436"/>
            <a:ext cx="2857500" cy="1600200"/>
          </a:xfrm>
          <a:prstGeom prst="rect">
            <a:avLst/>
          </a:prstGeom>
        </p:spPr>
      </p:pic>
    </p:spTree>
    <p:extLst>
      <p:ext uri="{BB962C8B-B14F-4D97-AF65-F5344CB8AC3E}">
        <p14:creationId xmlns:p14="http://schemas.microsoft.com/office/powerpoint/2010/main" val="17319097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334" y="502276"/>
            <a:ext cx="7732690" cy="811369"/>
          </a:xfrm>
          <a:solidFill>
            <a:srgbClr val="FF0000"/>
          </a:solidFill>
          <a:ln w="57150">
            <a:solidFill>
              <a:schemeClr val="tx1"/>
            </a:solidFill>
          </a:ln>
        </p:spPr>
        <p:txBody>
          <a:bodyPr>
            <a:noAutofit/>
          </a:bodyPr>
          <a:lstStyle/>
          <a:p>
            <a:r>
              <a:rPr lang="en-GB" b="1" dirty="0" smtClean="0">
                <a:solidFill>
                  <a:schemeClr val="tx1"/>
                </a:solidFill>
              </a:rPr>
              <a:t>The Task Menu (and competition) Explained…</a:t>
            </a:r>
            <a:endParaRPr lang="en-GB" b="1" dirty="0">
              <a:solidFill>
                <a:schemeClr val="tx1"/>
              </a:solidFill>
            </a:endParaRPr>
          </a:p>
        </p:txBody>
      </p:sp>
      <p:sp>
        <p:nvSpPr>
          <p:cNvPr id="8" name="Text Placeholder 7"/>
          <p:cNvSpPr>
            <a:spLocks noGrp="1"/>
          </p:cNvSpPr>
          <p:nvPr>
            <p:ph type="body" sz="half" idx="2"/>
          </p:nvPr>
        </p:nvSpPr>
        <p:spPr>
          <a:xfrm>
            <a:off x="664333" y="1313645"/>
            <a:ext cx="7732691" cy="4958366"/>
          </a:xfrm>
          <a:solidFill>
            <a:schemeClr val="tx1"/>
          </a:solidFill>
        </p:spPr>
        <p:txBody>
          <a:bodyPr>
            <a:normAutofit/>
          </a:bodyPr>
          <a:lstStyle/>
          <a:p>
            <a:pPr algn="l"/>
            <a:r>
              <a:rPr lang="en-GB" b="1" dirty="0" smtClean="0">
                <a:solidFill>
                  <a:schemeClr val="bg1"/>
                </a:solidFill>
              </a:rPr>
              <a:t>Over the two weeks you should complete a minimum of 9 different tasks. The tasks that you select will have different reward points. At the end of the two weeks we will reveal the Top 3 students from our Apprentice Style challenge. </a:t>
            </a:r>
            <a:endParaRPr lang="en-GB" b="1" dirty="0" smtClean="0"/>
          </a:p>
          <a:p>
            <a:pPr algn="l"/>
            <a:r>
              <a:rPr lang="en-GB" b="1" dirty="0" smtClean="0">
                <a:solidFill>
                  <a:schemeClr val="accent2">
                    <a:lumMod val="75000"/>
                  </a:schemeClr>
                </a:solidFill>
              </a:rPr>
              <a:t>Extra Hot Tasks: these tasks will receive 4 points each due to the level of challenge, creativity and resilience required to be successful!  </a:t>
            </a:r>
            <a:endParaRPr lang="en-GB" b="1" dirty="0">
              <a:solidFill>
                <a:schemeClr val="accent2">
                  <a:lumMod val="75000"/>
                </a:schemeClr>
              </a:solidFill>
            </a:endParaRPr>
          </a:p>
          <a:p>
            <a:pPr algn="l"/>
            <a:r>
              <a:rPr lang="en-GB" b="1" dirty="0" smtClean="0">
                <a:solidFill>
                  <a:srgbClr val="FF0000"/>
                </a:solidFill>
              </a:rPr>
              <a:t>Hot Tasks: these tasks will receive 3 points each. They will help you develop your pitch to the dragons and persuasive materials to convince your target audience to invest! </a:t>
            </a:r>
            <a:endParaRPr lang="en-GB" b="1" dirty="0"/>
          </a:p>
          <a:p>
            <a:pPr algn="l"/>
            <a:r>
              <a:rPr lang="en-GB" b="1" dirty="0" smtClean="0">
                <a:solidFill>
                  <a:srgbClr val="FF6600"/>
                </a:solidFill>
              </a:rPr>
              <a:t>Mild Tasks: these tasks will receive 2 points each. They will help you to market your product, think about customer feedback and the potential impact upon the future.</a:t>
            </a:r>
            <a:endParaRPr lang="en-GB" b="1" dirty="0">
              <a:solidFill>
                <a:srgbClr val="FF6600"/>
              </a:solidFill>
            </a:endParaRPr>
          </a:p>
          <a:p>
            <a:pPr algn="l"/>
            <a:r>
              <a:rPr lang="en-GB" b="1" dirty="0" smtClean="0">
                <a:solidFill>
                  <a:srgbClr val="92D050"/>
                </a:solidFill>
              </a:rPr>
              <a:t>Lemon &amp; Herb Tasks: these tasks will receive 1 point each. They are focused upon the development of your business, product or invention and how you will make your idea come to life. </a:t>
            </a:r>
            <a:endParaRPr lang="en-GB" b="1" dirty="0">
              <a:solidFill>
                <a:srgbClr val="92D050"/>
              </a:solidFill>
            </a:endParaRPr>
          </a:p>
        </p:txBody>
      </p:sp>
      <p:sp>
        <p:nvSpPr>
          <p:cNvPr id="11" name="Right Arrow 10"/>
          <p:cNvSpPr/>
          <p:nvPr/>
        </p:nvSpPr>
        <p:spPr>
          <a:xfrm rot="20668673">
            <a:off x="8031224" y="1997430"/>
            <a:ext cx="1201675" cy="618186"/>
          </a:xfrm>
          <a:prstGeom prst="rightArrow">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ight Arrow 11"/>
          <p:cNvSpPr/>
          <p:nvPr/>
        </p:nvSpPr>
        <p:spPr>
          <a:xfrm>
            <a:off x="8261797" y="2868548"/>
            <a:ext cx="949813" cy="61818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ight Arrow 12"/>
          <p:cNvSpPr/>
          <p:nvPr/>
        </p:nvSpPr>
        <p:spPr>
          <a:xfrm>
            <a:off x="8397024" y="4103147"/>
            <a:ext cx="814586" cy="618186"/>
          </a:xfrm>
          <a:prstGeom prst="rightArrow">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Right Arrow 13"/>
          <p:cNvSpPr/>
          <p:nvPr/>
        </p:nvSpPr>
        <p:spPr>
          <a:xfrm>
            <a:off x="8081488" y="5133841"/>
            <a:ext cx="1130122" cy="618186"/>
          </a:xfrm>
          <a:prstGeom prs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rotWithShape="1">
          <a:blip r:embed="rId2"/>
          <a:srcRect l="23340" t="19146" r="61218" b="11488"/>
          <a:stretch/>
        </p:blipFill>
        <p:spPr>
          <a:xfrm>
            <a:off x="9211610" y="1100150"/>
            <a:ext cx="2047741" cy="5171861"/>
          </a:xfrm>
          <a:prstGeom prst="rect">
            <a:avLst/>
          </a:prstGeom>
        </p:spPr>
      </p:pic>
    </p:spTree>
    <p:extLst>
      <p:ext uri="{BB962C8B-B14F-4D97-AF65-F5344CB8AC3E}">
        <p14:creationId xmlns:p14="http://schemas.microsoft.com/office/powerpoint/2010/main" val="2196009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dirty="0" smtClean="0"/>
              <a:t>The Tasks...</a:t>
            </a: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64416" y="3700364"/>
            <a:ext cx="5507865" cy="1278035"/>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327301"/>
            <a:ext cx="3374265" cy="2530699"/>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312882">
            <a:off x="492901" y="670866"/>
            <a:ext cx="3673596" cy="1612241"/>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379710">
            <a:off x="7920210" y="725829"/>
            <a:ext cx="3928354" cy="1663205"/>
          </a:xfrm>
          <a:prstGeom prst="rect">
            <a:avLst/>
          </a:prstGeom>
        </p:spPr>
      </p:pic>
      <p:pic>
        <p:nvPicPr>
          <p:cNvPr id="1026" name="Picture 2" descr="Lord Sugar confirms The Apprentice 2020 is cancelled - Daily Recor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272789" y="5202840"/>
            <a:ext cx="2919211" cy="165515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478131">
            <a:off x="9770436" y="77805"/>
            <a:ext cx="763772" cy="763772"/>
          </a:xfrm>
          <a:prstGeom prst="rect">
            <a:avLst/>
          </a:prstGeom>
        </p:spPr>
      </p:pic>
      <p:sp>
        <p:nvSpPr>
          <p:cNvPr id="9" name="Up Arrow 8"/>
          <p:cNvSpPr/>
          <p:nvPr/>
        </p:nvSpPr>
        <p:spPr>
          <a:xfrm rot="1860088">
            <a:off x="9585652" y="664833"/>
            <a:ext cx="418712" cy="417391"/>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28" name="Picture 4" descr="The Apprentice: Bear-faced cheek wins the day – Slouching towards TV"/>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72789" y="4427017"/>
            <a:ext cx="2919211" cy="8269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27992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20522" t="18229" r="21498" b="9375"/>
          <a:stretch/>
        </p:blipFill>
        <p:spPr>
          <a:xfrm>
            <a:off x="1701800" y="228600"/>
            <a:ext cx="9105900" cy="6392526"/>
          </a:xfrm>
          <a:prstGeom prst="rect">
            <a:avLst/>
          </a:prstGeom>
        </p:spPr>
      </p:pic>
    </p:spTree>
    <p:extLst>
      <p:ext uri="{BB962C8B-B14F-4D97-AF65-F5344CB8AC3E}">
        <p14:creationId xmlns:p14="http://schemas.microsoft.com/office/powerpoint/2010/main" val="32958727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1416676"/>
            <a:ext cx="9601196" cy="869323"/>
          </a:xfrm>
        </p:spPr>
        <p:txBody>
          <a:bodyPr>
            <a:normAutofit/>
          </a:bodyPr>
          <a:lstStyle/>
          <a:p>
            <a:pPr algn="l"/>
            <a:r>
              <a:rPr lang="en-GB" b="1" dirty="0" smtClean="0"/>
              <a:t>‘The UTC Junior Apprentice’: Task #1</a:t>
            </a:r>
            <a:endParaRPr lang="en-GB" b="1" dirty="0"/>
          </a:p>
        </p:txBody>
      </p:sp>
      <p:pic>
        <p:nvPicPr>
          <p:cNvPr id="5" name="Picture 4"/>
          <p:cNvPicPr/>
          <p:nvPr/>
        </p:nvPicPr>
        <p:blipFill>
          <a:blip r:embed="rId2" cstate="print">
            <a:extLst>
              <a:ext uri="{28A0092B-C50C-407E-A947-70E740481C1C}">
                <a14:useLocalDpi xmlns:a14="http://schemas.microsoft.com/office/drawing/2010/main" val="0"/>
              </a:ext>
            </a:extLst>
          </a:blip>
          <a:stretch>
            <a:fillRect/>
          </a:stretch>
        </p:blipFill>
        <p:spPr>
          <a:xfrm>
            <a:off x="982520" y="741717"/>
            <a:ext cx="1058389" cy="777990"/>
          </a:xfrm>
          <a:prstGeom prst="rect">
            <a:avLst/>
          </a:prstGeom>
        </p:spPr>
      </p:pic>
      <p:pic>
        <p:nvPicPr>
          <p:cNvPr id="6" name="Picture 5"/>
          <p:cNvPicPr/>
          <p:nvPr/>
        </p:nvPicPr>
        <p:blipFill>
          <a:blip r:embed="rId3" cstate="print">
            <a:extLst>
              <a:ext uri="{28A0092B-C50C-407E-A947-70E740481C1C}">
                <a14:useLocalDpi xmlns:a14="http://schemas.microsoft.com/office/drawing/2010/main" val="0"/>
              </a:ext>
            </a:extLst>
          </a:blip>
          <a:stretch>
            <a:fillRect/>
          </a:stretch>
        </p:blipFill>
        <p:spPr>
          <a:xfrm>
            <a:off x="2240726" y="730287"/>
            <a:ext cx="965727" cy="789420"/>
          </a:xfrm>
          <a:prstGeom prst="rect">
            <a:avLst/>
          </a:prstGeom>
        </p:spPr>
      </p:pic>
      <p:pic>
        <p:nvPicPr>
          <p:cNvPr id="7" name="Picture 6"/>
          <p:cNvPicPr/>
          <p:nvPr/>
        </p:nvPicPr>
        <p:blipFill>
          <a:blip r:embed="rId4" cstate="print">
            <a:extLst>
              <a:ext uri="{28A0092B-C50C-407E-A947-70E740481C1C}">
                <a14:useLocalDpi xmlns:a14="http://schemas.microsoft.com/office/drawing/2010/main" val="0"/>
              </a:ext>
            </a:extLst>
          </a:blip>
          <a:stretch>
            <a:fillRect/>
          </a:stretch>
        </p:blipFill>
        <p:spPr>
          <a:xfrm>
            <a:off x="3606086" y="730287"/>
            <a:ext cx="937678" cy="789420"/>
          </a:xfrm>
          <a:prstGeom prst="rect">
            <a:avLst/>
          </a:prstGeom>
        </p:spPr>
      </p:pic>
      <p:pic>
        <p:nvPicPr>
          <p:cNvPr id="8" name="Picture 7"/>
          <p:cNvPicPr/>
          <p:nvPr/>
        </p:nvPicPr>
        <p:blipFill>
          <a:blip r:embed="rId5" cstate="print">
            <a:extLst>
              <a:ext uri="{28A0092B-C50C-407E-A947-70E740481C1C}">
                <a14:useLocalDpi xmlns:a14="http://schemas.microsoft.com/office/drawing/2010/main" val="0"/>
              </a:ext>
            </a:extLst>
          </a:blip>
          <a:stretch>
            <a:fillRect/>
          </a:stretch>
        </p:blipFill>
        <p:spPr>
          <a:xfrm>
            <a:off x="4943396" y="741717"/>
            <a:ext cx="912627" cy="777990"/>
          </a:xfrm>
          <a:prstGeom prst="rect">
            <a:avLst/>
          </a:prstGeom>
        </p:spPr>
      </p:pic>
      <p:pic>
        <p:nvPicPr>
          <p:cNvPr id="9" name="Picture 8"/>
          <p:cNvPicPr/>
          <p:nvPr/>
        </p:nvPicPr>
        <p:blipFill>
          <a:blip r:embed="rId6" cstate="print">
            <a:extLst>
              <a:ext uri="{28A0092B-C50C-407E-A947-70E740481C1C}">
                <a14:useLocalDpi xmlns:a14="http://schemas.microsoft.com/office/drawing/2010/main" val="0"/>
              </a:ext>
            </a:extLst>
          </a:blip>
          <a:stretch>
            <a:fillRect/>
          </a:stretch>
        </p:blipFill>
        <p:spPr>
          <a:xfrm>
            <a:off x="6189386" y="741717"/>
            <a:ext cx="917575" cy="777990"/>
          </a:xfrm>
          <a:prstGeom prst="rect">
            <a:avLst/>
          </a:prstGeom>
        </p:spPr>
      </p:pic>
      <p:pic>
        <p:nvPicPr>
          <p:cNvPr id="10" name="Picture 9"/>
          <p:cNvPicPr/>
          <p:nvPr/>
        </p:nvPicPr>
        <p:blipFill>
          <a:blip r:embed="rId7" cstate="print">
            <a:extLst>
              <a:ext uri="{28A0092B-C50C-407E-A947-70E740481C1C}">
                <a14:useLocalDpi xmlns:a14="http://schemas.microsoft.com/office/drawing/2010/main" val="0"/>
              </a:ext>
            </a:extLst>
          </a:blip>
          <a:stretch>
            <a:fillRect/>
          </a:stretch>
        </p:blipFill>
        <p:spPr>
          <a:xfrm>
            <a:off x="7440324" y="730997"/>
            <a:ext cx="876858" cy="788710"/>
          </a:xfrm>
          <a:prstGeom prst="rect">
            <a:avLst/>
          </a:prstGeom>
        </p:spPr>
      </p:pic>
      <p:pic>
        <p:nvPicPr>
          <p:cNvPr id="11" name="Picture 10"/>
          <p:cNvPicPr/>
          <p:nvPr/>
        </p:nvPicPr>
        <p:blipFill>
          <a:blip r:embed="rId8" cstate="print">
            <a:extLst>
              <a:ext uri="{28A0092B-C50C-407E-A947-70E740481C1C}">
                <a14:useLocalDpi xmlns:a14="http://schemas.microsoft.com/office/drawing/2010/main" val="0"/>
              </a:ext>
            </a:extLst>
          </a:blip>
          <a:stretch>
            <a:fillRect/>
          </a:stretch>
        </p:blipFill>
        <p:spPr>
          <a:xfrm>
            <a:off x="8650545" y="730287"/>
            <a:ext cx="956343" cy="789420"/>
          </a:xfrm>
          <a:prstGeom prst="rect">
            <a:avLst/>
          </a:prstGeom>
        </p:spPr>
      </p:pic>
      <p:pic>
        <p:nvPicPr>
          <p:cNvPr id="12" name="Picture 11"/>
          <p:cNvPicPr/>
          <p:nvPr/>
        </p:nvPicPr>
        <p:blipFill>
          <a:blip r:embed="rId9" cstate="print">
            <a:extLst>
              <a:ext uri="{28A0092B-C50C-407E-A947-70E740481C1C}">
                <a14:useLocalDpi xmlns:a14="http://schemas.microsoft.com/office/drawing/2010/main" val="0"/>
              </a:ext>
            </a:extLst>
          </a:blip>
          <a:stretch>
            <a:fillRect/>
          </a:stretch>
        </p:blipFill>
        <p:spPr>
          <a:xfrm>
            <a:off x="9901483" y="730287"/>
            <a:ext cx="933792" cy="789420"/>
          </a:xfrm>
          <a:prstGeom prst="rect">
            <a:avLst/>
          </a:prstGeom>
        </p:spPr>
      </p:pic>
      <p:pic>
        <p:nvPicPr>
          <p:cNvPr id="4" name="Content Placeholder 3"/>
          <p:cNvPicPr>
            <a:picLocks noGrp="1" noChangeAspect="1"/>
          </p:cNvPicPr>
          <p:nvPr>
            <p:ph sz="half" idx="1"/>
          </p:nvPr>
        </p:nvPicPr>
        <p:blipFill rotWithShape="1">
          <a:blip r:embed="rId10"/>
          <a:srcRect l="10700" t="54339" r="47847" b="17413"/>
          <a:stretch/>
        </p:blipFill>
        <p:spPr>
          <a:xfrm>
            <a:off x="2240726" y="2654300"/>
            <a:ext cx="8095174" cy="3101398"/>
          </a:xfrm>
          <a:prstGeom prst="rect">
            <a:avLst/>
          </a:prstGeom>
        </p:spPr>
      </p:pic>
    </p:spTree>
    <p:extLst>
      <p:ext uri="{BB962C8B-B14F-4D97-AF65-F5344CB8AC3E}">
        <p14:creationId xmlns:p14="http://schemas.microsoft.com/office/powerpoint/2010/main" val="12950701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1275008"/>
            <a:ext cx="9601196" cy="1010991"/>
          </a:xfrm>
        </p:spPr>
        <p:txBody>
          <a:bodyPr>
            <a:normAutofit/>
          </a:bodyPr>
          <a:lstStyle/>
          <a:p>
            <a:r>
              <a:rPr lang="en-GB" b="1" dirty="0" smtClean="0"/>
              <a:t>Remember to… </a:t>
            </a:r>
            <a:endParaRPr lang="en-GB" b="1" dirty="0"/>
          </a:p>
        </p:txBody>
      </p:sp>
      <p:sp>
        <p:nvSpPr>
          <p:cNvPr id="13" name="Text Placeholder 12"/>
          <p:cNvSpPr>
            <a:spLocks noGrp="1"/>
          </p:cNvSpPr>
          <p:nvPr>
            <p:ph type="body" idx="1"/>
          </p:nvPr>
        </p:nvSpPr>
        <p:spPr>
          <a:xfrm>
            <a:off x="982520" y="2541879"/>
            <a:ext cx="4718304" cy="576262"/>
          </a:xfrm>
        </p:spPr>
        <p:txBody>
          <a:bodyPr/>
          <a:lstStyle/>
          <a:p>
            <a:r>
              <a:rPr lang="en-GB" dirty="0" smtClean="0"/>
              <a:t>Remember to…</a:t>
            </a:r>
            <a:endParaRPr lang="en-GB" dirty="0"/>
          </a:p>
        </p:txBody>
      </p:sp>
      <p:sp>
        <p:nvSpPr>
          <p:cNvPr id="4" name="Text Placeholder 3"/>
          <p:cNvSpPr>
            <a:spLocks noGrp="1"/>
          </p:cNvSpPr>
          <p:nvPr>
            <p:ph sz="half" idx="2"/>
          </p:nvPr>
        </p:nvSpPr>
        <p:spPr>
          <a:xfrm>
            <a:off x="734096" y="3243262"/>
            <a:ext cx="5279608" cy="2887082"/>
          </a:xfrm>
        </p:spPr>
        <p:txBody>
          <a:bodyPr>
            <a:normAutofit fontScale="92500"/>
          </a:bodyPr>
          <a:lstStyle/>
          <a:p>
            <a:pPr marL="342900" indent="-342900" algn="l">
              <a:buFont typeface="Arial" panose="020B0604020202020204" pitchFamily="34" charset="0"/>
              <a:buChar char="•"/>
            </a:pPr>
            <a:r>
              <a:rPr lang="en-GB" dirty="0" smtClean="0"/>
              <a:t>Email a copy of your completed work to </a:t>
            </a:r>
            <a:r>
              <a:rPr lang="en-GB" dirty="0" smtClean="0">
                <a:hlinkClick r:id="rId2"/>
              </a:rPr>
              <a:t>English@energycoastutc.co.uk</a:t>
            </a:r>
            <a:r>
              <a:rPr lang="en-GB" dirty="0" smtClean="0"/>
              <a:t> </a:t>
            </a:r>
          </a:p>
          <a:p>
            <a:pPr marL="342900" indent="-342900" algn="l">
              <a:buFont typeface="Arial" panose="020B0604020202020204" pitchFamily="34" charset="0"/>
              <a:buChar char="•"/>
            </a:pPr>
            <a:r>
              <a:rPr lang="en-GB" dirty="0" smtClean="0"/>
              <a:t>Follow us on Twitter @ECUTC_English where we will be posting helpful revision links to support you with home learning AND where we will reveal the competition winners each day! </a:t>
            </a:r>
          </a:p>
          <a:p>
            <a:endParaRPr lang="en-GB" dirty="0"/>
          </a:p>
        </p:txBody>
      </p:sp>
      <p:pic>
        <p:nvPicPr>
          <p:cNvPr id="16" name="Content Placeholder 15"/>
          <p:cNvPicPr>
            <a:picLocks noGrp="1" noChangeAspect="1"/>
          </p:cNvPicPr>
          <p:nvPr>
            <p:ph sz="quarter" idx="4"/>
          </p:nvPr>
        </p:nvPicPr>
        <p:blipFill rotWithShape="1">
          <a:blip r:embed="rId3"/>
          <a:srcRect l="25082" t="6910" r="33477" b="39966"/>
          <a:stretch/>
        </p:blipFill>
        <p:spPr>
          <a:xfrm>
            <a:off x="6399416" y="2541879"/>
            <a:ext cx="4739425" cy="3398667"/>
          </a:xfrm>
          <a:prstGeom prst="rect">
            <a:avLst/>
          </a:prstGeom>
        </p:spPr>
      </p:pic>
      <p:pic>
        <p:nvPicPr>
          <p:cNvPr id="5" name="Picture 4"/>
          <p:cNvPicPr/>
          <p:nvPr/>
        </p:nvPicPr>
        <p:blipFill>
          <a:blip r:embed="rId4" cstate="print">
            <a:extLst>
              <a:ext uri="{28A0092B-C50C-407E-A947-70E740481C1C}">
                <a14:useLocalDpi xmlns:a14="http://schemas.microsoft.com/office/drawing/2010/main" val="0"/>
              </a:ext>
            </a:extLst>
          </a:blip>
          <a:stretch>
            <a:fillRect/>
          </a:stretch>
        </p:blipFill>
        <p:spPr>
          <a:xfrm>
            <a:off x="982520" y="741717"/>
            <a:ext cx="1058389" cy="777990"/>
          </a:xfrm>
          <a:prstGeom prst="rect">
            <a:avLst/>
          </a:prstGeom>
        </p:spPr>
      </p:pic>
      <p:pic>
        <p:nvPicPr>
          <p:cNvPr id="6" name="Picture 5"/>
          <p:cNvPicPr/>
          <p:nvPr/>
        </p:nvPicPr>
        <p:blipFill>
          <a:blip r:embed="rId5" cstate="print">
            <a:extLst>
              <a:ext uri="{28A0092B-C50C-407E-A947-70E740481C1C}">
                <a14:useLocalDpi xmlns:a14="http://schemas.microsoft.com/office/drawing/2010/main" val="0"/>
              </a:ext>
            </a:extLst>
          </a:blip>
          <a:stretch>
            <a:fillRect/>
          </a:stretch>
        </p:blipFill>
        <p:spPr>
          <a:xfrm>
            <a:off x="2240726" y="730287"/>
            <a:ext cx="965727" cy="789420"/>
          </a:xfrm>
          <a:prstGeom prst="rect">
            <a:avLst/>
          </a:prstGeom>
        </p:spPr>
      </p:pic>
      <p:pic>
        <p:nvPicPr>
          <p:cNvPr id="7" name="Picture 6"/>
          <p:cNvPicPr/>
          <p:nvPr/>
        </p:nvPicPr>
        <p:blipFill>
          <a:blip r:embed="rId6" cstate="print">
            <a:extLst>
              <a:ext uri="{28A0092B-C50C-407E-A947-70E740481C1C}">
                <a14:useLocalDpi xmlns:a14="http://schemas.microsoft.com/office/drawing/2010/main" val="0"/>
              </a:ext>
            </a:extLst>
          </a:blip>
          <a:stretch>
            <a:fillRect/>
          </a:stretch>
        </p:blipFill>
        <p:spPr>
          <a:xfrm>
            <a:off x="3606086" y="730287"/>
            <a:ext cx="937678" cy="789420"/>
          </a:xfrm>
          <a:prstGeom prst="rect">
            <a:avLst/>
          </a:prstGeom>
        </p:spPr>
      </p:pic>
      <p:pic>
        <p:nvPicPr>
          <p:cNvPr id="8" name="Picture 7"/>
          <p:cNvPicPr/>
          <p:nvPr/>
        </p:nvPicPr>
        <p:blipFill>
          <a:blip r:embed="rId7" cstate="print">
            <a:extLst>
              <a:ext uri="{28A0092B-C50C-407E-A947-70E740481C1C}">
                <a14:useLocalDpi xmlns:a14="http://schemas.microsoft.com/office/drawing/2010/main" val="0"/>
              </a:ext>
            </a:extLst>
          </a:blip>
          <a:stretch>
            <a:fillRect/>
          </a:stretch>
        </p:blipFill>
        <p:spPr>
          <a:xfrm>
            <a:off x="4943396" y="741717"/>
            <a:ext cx="912627" cy="777990"/>
          </a:xfrm>
          <a:prstGeom prst="rect">
            <a:avLst/>
          </a:prstGeom>
        </p:spPr>
      </p:pic>
      <p:pic>
        <p:nvPicPr>
          <p:cNvPr id="9" name="Picture 8"/>
          <p:cNvPicPr/>
          <p:nvPr/>
        </p:nvPicPr>
        <p:blipFill>
          <a:blip r:embed="rId8" cstate="print">
            <a:extLst>
              <a:ext uri="{28A0092B-C50C-407E-A947-70E740481C1C}">
                <a14:useLocalDpi xmlns:a14="http://schemas.microsoft.com/office/drawing/2010/main" val="0"/>
              </a:ext>
            </a:extLst>
          </a:blip>
          <a:stretch>
            <a:fillRect/>
          </a:stretch>
        </p:blipFill>
        <p:spPr>
          <a:xfrm>
            <a:off x="6189386" y="741717"/>
            <a:ext cx="917575" cy="777990"/>
          </a:xfrm>
          <a:prstGeom prst="rect">
            <a:avLst/>
          </a:prstGeom>
        </p:spPr>
      </p:pic>
      <p:pic>
        <p:nvPicPr>
          <p:cNvPr id="10" name="Picture 9"/>
          <p:cNvPicPr/>
          <p:nvPr/>
        </p:nvPicPr>
        <p:blipFill>
          <a:blip r:embed="rId9" cstate="print">
            <a:extLst>
              <a:ext uri="{28A0092B-C50C-407E-A947-70E740481C1C}">
                <a14:useLocalDpi xmlns:a14="http://schemas.microsoft.com/office/drawing/2010/main" val="0"/>
              </a:ext>
            </a:extLst>
          </a:blip>
          <a:stretch>
            <a:fillRect/>
          </a:stretch>
        </p:blipFill>
        <p:spPr>
          <a:xfrm>
            <a:off x="7440324" y="730997"/>
            <a:ext cx="876858" cy="788710"/>
          </a:xfrm>
          <a:prstGeom prst="rect">
            <a:avLst/>
          </a:prstGeom>
        </p:spPr>
      </p:pic>
      <p:pic>
        <p:nvPicPr>
          <p:cNvPr id="11" name="Picture 10"/>
          <p:cNvPicPr/>
          <p:nvPr/>
        </p:nvPicPr>
        <p:blipFill>
          <a:blip r:embed="rId10" cstate="print">
            <a:extLst>
              <a:ext uri="{28A0092B-C50C-407E-A947-70E740481C1C}">
                <a14:useLocalDpi xmlns:a14="http://schemas.microsoft.com/office/drawing/2010/main" val="0"/>
              </a:ext>
            </a:extLst>
          </a:blip>
          <a:stretch>
            <a:fillRect/>
          </a:stretch>
        </p:blipFill>
        <p:spPr>
          <a:xfrm>
            <a:off x="8650545" y="730287"/>
            <a:ext cx="956343" cy="789420"/>
          </a:xfrm>
          <a:prstGeom prst="rect">
            <a:avLst/>
          </a:prstGeom>
        </p:spPr>
      </p:pic>
      <p:pic>
        <p:nvPicPr>
          <p:cNvPr id="12" name="Picture 11"/>
          <p:cNvPicPr/>
          <p:nvPr/>
        </p:nvPicPr>
        <p:blipFill>
          <a:blip r:embed="rId11" cstate="print">
            <a:extLst>
              <a:ext uri="{28A0092B-C50C-407E-A947-70E740481C1C}">
                <a14:useLocalDpi xmlns:a14="http://schemas.microsoft.com/office/drawing/2010/main" val="0"/>
              </a:ext>
            </a:extLst>
          </a:blip>
          <a:stretch>
            <a:fillRect/>
          </a:stretch>
        </p:blipFill>
        <p:spPr>
          <a:xfrm>
            <a:off x="9901483" y="730287"/>
            <a:ext cx="933792" cy="789420"/>
          </a:xfrm>
          <a:prstGeom prst="rect">
            <a:avLst/>
          </a:prstGeom>
        </p:spPr>
      </p:pic>
    </p:spTree>
    <p:extLst>
      <p:ext uri="{BB962C8B-B14F-4D97-AF65-F5344CB8AC3E}">
        <p14:creationId xmlns:p14="http://schemas.microsoft.com/office/powerpoint/2010/main" val="36879924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b="1" dirty="0" smtClean="0"/>
              <a:t>Week 1: Day #</a:t>
            </a:r>
            <a:r>
              <a:rPr lang="en-GB" b="1" dirty="0"/>
              <a:t>3</a:t>
            </a:r>
            <a:r>
              <a:rPr lang="en-GB" b="1" dirty="0" smtClean="0"/>
              <a:t> (Task 2)</a:t>
            </a:r>
            <a:endParaRPr lang="en-GB" b="1" dirty="0"/>
          </a:p>
        </p:txBody>
      </p:sp>
      <p:sp>
        <p:nvSpPr>
          <p:cNvPr id="4" name="Text Placeholder 3"/>
          <p:cNvSpPr>
            <a:spLocks noGrp="1"/>
          </p:cNvSpPr>
          <p:nvPr>
            <p:ph type="body" idx="1"/>
          </p:nvPr>
        </p:nvSpPr>
        <p:spPr>
          <a:xfrm>
            <a:off x="888642" y="3696237"/>
            <a:ext cx="10406129" cy="2421228"/>
          </a:xfrm>
        </p:spPr>
        <p:txBody>
          <a:bodyPr>
            <a:normAutofit fontScale="85000" lnSpcReduction="20000"/>
          </a:bodyPr>
          <a:lstStyle/>
          <a:p>
            <a:r>
              <a:rPr lang="en-GB" dirty="0" smtClean="0"/>
              <a:t>#EngineerYourFuture </a:t>
            </a:r>
          </a:p>
          <a:p>
            <a:pPr marL="342900" indent="-342900" algn="l">
              <a:buFont typeface="Arial" panose="020B0604020202020204" pitchFamily="34" charset="0"/>
              <a:buChar char="•"/>
            </a:pPr>
            <a:r>
              <a:rPr lang="en-GB" dirty="0" smtClean="0"/>
              <a:t>Today you will think about initial feedback from potential customers for your business or product. Complete Task #2 Review your business or product (further instructions are on the 2 Week Challenge Task Sheet and on the next slide in this PowerPoint) </a:t>
            </a:r>
          </a:p>
          <a:p>
            <a:pPr marL="342900" indent="-342900" algn="l">
              <a:buFont typeface="Arial" panose="020B0604020202020204" pitchFamily="34" charset="0"/>
              <a:buChar char="•"/>
            </a:pPr>
            <a:r>
              <a:rPr lang="en-GB" dirty="0" smtClean="0"/>
              <a:t>Make sure you remember your NEAT ideas (underline the date and title/ write with accurate spelling, punctuation and grammar) </a:t>
            </a:r>
          </a:p>
          <a:p>
            <a:pPr marL="342900" indent="-342900" algn="l">
              <a:buFont typeface="Arial" panose="020B0604020202020204" pitchFamily="34" charset="0"/>
              <a:buChar char="•"/>
            </a:pPr>
            <a:r>
              <a:rPr lang="en-GB" dirty="0" smtClean="0"/>
              <a:t>Email a copy of your completed work to </a:t>
            </a:r>
            <a:r>
              <a:rPr lang="en-GB" dirty="0" smtClean="0">
                <a:hlinkClick r:id="rId2"/>
              </a:rPr>
              <a:t>English@energycoastutc.co.uk</a:t>
            </a:r>
            <a:r>
              <a:rPr lang="en-GB" dirty="0" smtClean="0"/>
              <a:t> </a:t>
            </a:r>
          </a:p>
          <a:p>
            <a:endParaRPr lang="en-GB" dirty="0"/>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982520" y="741717"/>
            <a:ext cx="1058389" cy="777990"/>
          </a:xfrm>
          <a:prstGeom prst="rect">
            <a:avLst/>
          </a:prstGeom>
        </p:spPr>
      </p:pic>
      <p:pic>
        <p:nvPicPr>
          <p:cNvPr id="6" name="Picture 5"/>
          <p:cNvPicPr/>
          <p:nvPr/>
        </p:nvPicPr>
        <p:blipFill>
          <a:blip r:embed="rId4" cstate="print">
            <a:extLst>
              <a:ext uri="{28A0092B-C50C-407E-A947-70E740481C1C}">
                <a14:useLocalDpi xmlns:a14="http://schemas.microsoft.com/office/drawing/2010/main" val="0"/>
              </a:ext>
            </a:extLst>
          </a:blip>
          <a:stretch>
            <a:fillRect/>
          </a:stretch>
        </p:blipFill>
        <p:spPr>
          <a:xfrm>
            <a:off x="2240726" y="730287"/>
            <a:ext cx="965727" cy="789420"/>
          </a:xfrm>
          <a:prstGeom prst="rect">
            <a:avLst/>
          </a:prstGeom>
        </p:spPr>
      </p:pic>
      <p:pic>
        <p:nvPicPr>
          <p:cNvPr id="7" name="Picture 6"/>
          <p:cNvPicPr/>
          <p:nvPr/>
        </p:nvPicPr>
        <p:blipFill>
          <a:blip r:embed="rId5" cstate="print">
            <a:extLst>
              <a:ext uri="{28A0092B-C50C-407E-A947-70E740481C1C}">
                <a14:useLocalDpi xmlns:a14="http://schemas.microsoft.com/office/drawing/2010/main" val="0"/>
              </a:ext>
            </a:extLst>
          </a:blip>
          <a:stretch>
            <a:fillRect/>
          </a:stretch>
        </p:blipFill>
        <p:spPr>
          <a:xfrm>
            <a:off x="3606086" y="730287"/>
            <a:ext cx="937678" cy="789420"/>
          </a:xfrm>
          <a:prstGeom prst="rect">
            <a:avLst/>
          </a:prstGeom>
        </p:spPr>
      </p:pic>
      <p:pic>
        <p:nvPicPr>
          <p:cNvPr id="8" name="Picture 7"/>
          <p:cNvPicPr/>
          <p:nvPr/>
        </p:nvPicPr>
        <p:blipFill>
          <a:blip r:embed="rId6" cstate="print">
            <a:extLst>
              <a:ext uri="{28A0092B-C50C-407E-A947-70E740481C1C}">
                <a14:useLocalDpi xmlns:a14="http://schemas.microsoft.com/office/drawing/2010/main" val="0"/>
              </a:ext>
            </a:extLst>
          </a:blip>
          <a:stretch>
            <a:fillRect/>
          </a:stretch>
        </p:blipFill>
        <p:spPr>
          <a:xfrm>
            <a:off x="4943396" y="741717"/>
            <a:ext cx="912627" cy="777990"/>
          </a:xfrm>
          <a:prstGeom prst="rect">
            <a:avLst/>
          </a:prstGeom>
        </p:spPr>
      </p:pic>
      <p:pic>
        <p:nvPicPr>
          <p:cNvPr id="9" name="Picture 8"/>
          <p:cNvPicPr/>
          <p:nvPr/>
        </p:nvPicPr>
        <p:blipFill>
          <a:blip r:embed="rId7" cstate="print">
            <a:extLst>
              <a:ext uri="{28A0092B-C50C-407E-A947-70E740481C1C}">
                <a14:useLocalDpi xmlns:a14="http://schemas.microsoft.com/office/drawing/2010/main" val="0"/>
              </a:ext>
            </a:extLst>
          </a:blip>
          <a:stretch>
            <a:fillRect/>
          </a:stretch>
        </p:blipFill>
        <p:spPr>
          <a:xfrm>
            <a:off x="6189386" y="741717"/>
            <a:ext cx="917575" cy="777990"/>
          </a:xfrm>
          <a:prstGeom prst="rect">
            <a:avLst/>
          </a:prstGeom>
        </p:spPr>
      </p:pic>
      <p:pic>
        <p:nvPicPr>
          <p:cNvPr id="10" name="Picture 9"/>
          <p:cNvPicPr/>
          <p:nvPr/>
        </p:nvPicPr>
        <p:blipFill>
          <a:blip r:embed="rId8" cstate="print">
            <a:extLst>
              <a:ext uri="{28A0092B-C50C-407E-A947-70E740481C1C}">
                <a14:useLocalDpi xmlns:a14="http://schemas.microsoft.com/office/drawing/2010/main" val="0"/>
              </a:ext>
            </a:extLst>
          </a:blip>
          <a:stretch>
            <a:fillRect/>
          </a:stretch>
        </p:blipFill>
        <p:spPr>
          <a:xfrm>
            <a:off x="7440324" y="730997"/>
            <a:ext cx="876858" cy="788710"/>
          </a:xfrm>
          <a:prstGeom prst="rect">
            <a:avLst/>
          </a:prstGeom>
        </p:spPr>
      </p:pic>
      <p:pic>
        <p:nvPicPr>
          <p:cNvPr id="11" name="Picture 10"/>
          <p:cNvPicPr/>
          <p:nvPr/>
        </p:nvPicPr>
        <p:blipFill>
          <a:blip r:embed="rId9" cstate="print">
            <a:extLst>
              <a:ext uri="{28A0092B-C50C-407E-A947-70E740481C1C}">
                <a14:useLocalDpi xmlns:a14="http://schemas.microsoft.com/office/drawing/2010/main" val="0"/>
              </a:ext>
            </a:extLst>
          </a:blip>
          <a:stretch>
            <a:fillRect/>
          </a:stretch>
        </p:blipFill>
        <p:spPr>
          <a:xfrm>
            <a:off x="8650545" y="730287"/>
            <a:ext cx="956343" cy="789420"/>
          </a:xfrm>
          <a:prstGeom prst="rect">
            <a:avLst/>
          </a:prstGeom>
        </p:spPr>
      </p:pic>
      <p:pic>
        <p:nvPicPr>
          <p:cNvPr id="12" name="Picture 11"/>
          <p:cNvPicPr/>
          <p:nvPr/>
        </p:nvPicPr>
        <p:blipFill>
          <a:blip r:embed="rId10" cstate="print">
            <a:extLst>
              <a:ext uri="{28A0092B-C50C-407E-A947-70E740481C1C}">
                <a14:useLocalDpi xmlns:a14="http://schemas.microsoft.com/office/drawing/2010/main" val="0"/>
              </a:ext>
            </a:extLst>
          </a:blip>
          <a:stretch>
            <a:fillRect/>
          </a:stretch>
        </p:blipFill>
        <p:spPr>
          <a:xfrm>
            <a:off x="9901483" y="730287"/>
            <a:ext cx="933792" cy="789420"/>
          </a:xfrm>
          <a:prstGeom prst="rect">
            <a:avLst/>
          </a:prstGeom>
        </p:spPr>
      </p:pic>
      <p:pic>
        <p:nvPicPr>
          <p:cNvPr id="3" name="Picture 2"/>
          <p:cNvPicPr>
            <a:picLocks noChangeAspect="1"/>
          </p:cNvPicPr>
          <p:nvPr/>
        </p:nvPicPr>
        <p:blipFill>
          <a:blip r:embed="rId11"/>
          <a:stretch>
            <a:fillRect/>
          </a:stretch>
        </p:blipFill>
        <p:spPr>
          <a:xfrm>
            <a:off x="888642" y="1450074"/>
            <a:ext cx="10473836" cy="1457070"/>
          </a:xfrm>
          <a:prstGeom prst="rect">
            <a:avLst/>
          </a:prstGeom>
        </p:spPr>
      </p:pic>
    </p:spTree>
    <p:extLst>
      <p:ext uri="{BB962C8B-B14F-4D97-AF65-F5344CB8AC3E}">
        <p14:creationId xmlns:p14="http://schemas.microsoft.com/office/powerpoint/2010/main" val="11952372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b="1" dirty="0" smtClean="0"/>
              <a:t>Week 1: Day #1</a:t>
            </a:r>
            <a:endParaRPr lang="en-GB" b="1" dirty="0"/>
          </a:p>
        </p:txBody>
      </p:sp>
      <p:sp>
        <p:nvSpPr>
          <p:cNvPr id="4" name="Text Placeholder 3"/>
          <p:cNvSpPr>
            <a:spLocks noGrp="1"/>
          </p:cNvSpPr>
          <p:nvPr>
            <p:ph type="body" idx="1"/>
          </p:nvPr>
        </p:nvSpPr>
        <p:spPr>
          <a:xfrm>
            <a:off x="888642" y="3696237"/>
            <a:ext cx="10406129" cy="2421228"/>
          </a:xfrm>
        </p:spPr>
        <p:txBody>
          <a:bodyPr>
            <a:normAutofit lnSpcReduction="10000"/>
          </a:bodyPr>
          <a:lstStyle/>
          <a:p>
            <a:r>
              <a:rPr lang="en-GB" dirty="0" smtClean="0"/>
              <a:t>#EngineerYourFuture </a:t>
            </a:r>
          </a:p>
          <a:p>
            <a:pPr marL="342900" indent="-342900" algn="l">
              <a:buFont typeface="Arial" panose="020B0604020202020204" pitchFamily="34" charset="0"/>
              <a:buChar char="•"/>
            </a:pPr>
            <a:r>
              <a:rPr lang="en-GB" dirty="0" smtClean="0"/>
              <a:t>Today you should complete Activities 1-5 in detail. </a:t>
            </a:r>
          </a:p>
          <a:p>
            <a:pPr marL="342900" indent="-342900" algn="l">
              <a:buFont typeface="Arial" panose="020B0604020202020204" pitchFamily="34" charset="0"/>
              <a:buChar char="•"/>
            </a:pPr>
            <a:r>
              <a:rPr lang="en-GB" dirty="0" smtClean="0"/>
              <a:t>Make sure you remember your NEAT ideas (underline the date and title/ write with accurate spelling, punctuation and grammar) </a:t>
            </a:r>
          </a:p>
          <a:p>
            <a:pPr marL="342900" indent="-342900" algn="l">
              <a:buFont typeface="Arial" panose="020B0604020202020204" pitchFamily="34" charset="0"/>
              <a:buChar char="•"/>
            </a:pPr>
            <a:r>
              <a:rPr lang="en-GB" dirty="0" smtClean="0"/>
              <a:t>Email a copy of your completed work to </a:t>
            </a:r>
            <a:r>
              <a:rPr lang="en-GB" dirty="0" smtClean="0">
                <a:hlinkClick r:id="rId2"/>
              </a:rPr>
              <a:t>English@energycoastutc.co.uk</a:t>
            </a:r>
            <a:r>
              <a:rPr lang="en-GB" dirty="0" smtClean="0"/>
              <a:t> </a:t>
            </a:r>
          </a:p>
          <a:p>
            <a:endParaRPr lang="en-GB" dirty="0"/>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982520" y="741717"/>
            <a:ext cx="1058389" cy="777990"/>
          </a:xfrm>
          <a:prstGeom prst="rect">
            <a:avLst/>
          </a:prstGeom>
        </p:spPr>
      </p:pic>
      <p:pic>
        <p:nvPicPr>
          <p:cNvPr id="6" name="Picture 5"/>
          <p:cNvPicPr/>
          <p:nvPr/>
        </p:nvPicPr>
        <p:blipFill>
          <a:blip r:embed="rId4" cstate="print">
            <a:extLst>
              <a:ext uri="{28A0092B-C50C-407E-A947-70E740481C1C}">
                <a14:useLocalDpi xmlns:a14="http://schemas.microsoft.com/office/drawing/2010/main" val="0"/>
              </a:ext>
            </a:extLst>
          </a:blip>
          <a:stretch>
            <a:fillRect/>
          </a:stretch>
        </p:blipFill>
        <p:spPr>
          <a:xfrm>
            <a:off x="2240726" y="730287"/>
            <a:ext cx="965727" cy="789420"/>
          </a:xfrm>
          <a:prstGeom prst="rect">
            <a:avLst/>
          </a:prstGeom>
        </p:spPr>
      </p:pic>
      <p:pic>
        <p:nvPicPr>
          <p:cNvPr id="7" name="Picture 6"/>
          <p:cNvPicPr/>
          <p:nvPr/>
        </p:nvPicPr>
        <p:blipFill>
          <a:blip r:embed="rId5" cstate="print">
            <a:extLst>
              <a:ext uri="{28A0092B-C50C-407E-A947-70E740481C1C}">
                <a14:useLocalDpi xmlns:a14="http://schemas.microsoft.com/office/drawing/2010/main" val="0"/>
              </a:ext>
            </a:extLst>
          </a:blip>
          <a:stretch>
            <a:fillRect/>
          </a:stretch>
        </p:blipFill>
        <p:spPr>
          <a:xfrm>
            <a:off x="3606086" y="730287"/>
            <a:ext cx="937678" cy="789420"/>
          </a:xfrm>
          <a:prstGeom prst="rect">
            <a:avLst/>
          </a:prstGeom>
        </p:spPr>
      </p:pic>
      <p:pic>
        <p:nvPicPr>
          <p:cNvPr id="8" name="Picture 7"/>
          <p:cNvPicPr/>
          <p:nvPr/>
        </p:nvPicPr>
        <p:blipFill>
          <a:blip r:embed="rId6" cstate="print">
            <a:extLst>
              <a:ext uri="{28A0092B-C50C-407E-A947-70E740481C1C}">
                <a14:useLocalDpi xmlns:a14="http://schemas.microsoft.com/office/drawing/2010/main" val="0"/>
              </a:ext>
            </a:extLst>
          </a:blip>
          <a:stretch>
            <a:fillRect/>
          </a:stretch>
        </p:blipFill>
        <p:spPr>
          <a:xfrm>
            <a:off x="4943396" y="741717"/>
            <a:ext cx="912627" cy="777990"/>
          </a:xfrm>
          <a:prstGeom prst="rect">
            <a:avLst/>
          </a:prstGeom>
        </p:spPr>
      </p:pic>
      <p:pic>
        <p:nvPicPr>
          <p:cNvPr id="9" name="Picture 8"/>
          <p:cNvPicPr/>
          <p:nvPr/>
        </p:nvPicPr>
        <p:blipFill>
          <a:blip r:embed="rId7" cstate="print">
            <a:extLst>
              <a:ext uri="{28A0092B-C50C-407E-A947-70E740481C1C}">
                <a14:useLocalDpi xmlns:a14="http://schemas.microsoft.com/office/drawing/2010/main" val="0"/>
              </a:ext>
            </a:extLst>
          </a:blip>
          <a:stretch>
            <a:fillRect/>
          </a:stretch>
        </p:blipFill>
        <p:spPr>
          <a:xfrm>
            <a:off x="6189386" y="741717"/>
            <a:ext cx="917575" cy="777990"/>
          </a:xfrm>
          <a:prstGeom prst="rect">
            <a:avLst/>
          </a:prstGeom>
        </p:spPr>
      </p:pic>
      <p:pic>
        <p:nvPicPr>
          <p:cNvPr id="10" name="Picture 9"/>
          <p:cNvPicPr/>
          <p:nvPr/>
        </p:nvPicPr>
        <p:blipFill>
          <a:blip r:embed="rId8" cstate="print">
            <a:extLst>
              <a:ext uri="{28A0092B-C50C-407E-A947-70E740481C1C}">
                <a14:useLocalDpi xmlns:a14="http://schemas.microsoft.com/office/drawing/2010/main" val="0"/>
              </a:ext>
            </a:extLst>
          </a:blip>
          <a:stretch>
            <a:fillRect/>
          </a:stretch>
        </p:blipFill>
        <p:spPr>
          <a:xfrm>
            <a:off x="7440324" y="730997"/>
            <a:ext cx="876858" cy="788710"/>
          </a:xfrm>
          <a:prstGeom prst="rect">
            <a:avLst/>
          </a:prstGeom>
        </p:spPr>
      </p:pic>
      <p:pic>
        <p:nvPicPr>
          <p:cNvPr id="11" name="Picture 10"/>
          <p:cNvPicPr/>
          <p:nvPr/>
        </p:nvPicPr>
        <p:blipFill>
          <a:blip r:embed="rId9" cstate="print">
            <a:extLst>
              <a:ext uri="{28A0092B-C50C-407E-A947-70E740481C1C}">
                <a14:useLocalDpi xmlns:a14="http://schemas.microsoft.com/office/drawing/2010/main" val="0"/>
              </a:ext>
            </a:extLst>
          </a:blip>
          <a:stretch>
            <a:fillRect/>
          </a:stretch>
        </p:blipFill>
        <p:spPr>
          <a:xfrm>
            <a:off x="8650545" y="730287"/>
            <a:ext cx="956343" cy="789420"/>
          </a:xfrm>
          <a:prstGeom prst="rect">
            <a:avLst/>
          </a:prstGeom>
        </p:spPr>
      </p:pic>
      <p:pic>
        <p:nvPicPr>
          <p:cNvPr id="12" name="Picture 11"/>
          <p:cNvPicPr/>
          <p:nvPr/>
        </p:nvPicPr>
        <p:blipFill>
          <a:blip r:embed="rId10" cstate="print">
            <a:extLst>
              <a:ext uri="{28A0092B-C50C-407E-A947-70E740481C1C}">
                <a14:useLocalDpi xmlns:a14="http://schemas.microsoft.com/office/drawing/2010/main" val="0"/>
              </a:ext>
            </a:extLst>
          </a:blip>
          <a:stretch>
            <a:fillRect/>
          </a:stretch>
        </p:blipFill>
        <p:spPr>
          <a:xfrm>
            <a:off x="9901483" y="730287"/>
            <a:ext cx="933792" cy="789420"/>
          </a:xfrm>
          <a:prstGeom prst="rect">
            <a:avLst/>
          </a:prstGeom>
        </p:spPr>
      </p:pic>
      <p:sp>
        <p:nvSpPr>
          <p:cNvPr id="14" name="Horizontal Scroll 13"/>
          <p:cNvSpPr/>
          <p:nvPr/>
        </p:nvSpPr>
        <p:spPr>
          <a:xfrm>
            <a:off x="982520" y="1403797"/>
            <a:ext cx="10453919" cy="1429555"/>
          </a:xfrm>
          <a:prstGeom prst="horizontalScroll">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t>Competition Time: At the end of each day we will be celebrating the top 3 students on Facebook and Twitter who have been resilient, independent and creative with their home learning studies. </a:t>
            </a:r>
            <a:endParaRPr lang="en-GB" sz="2400" b="1" dirty="0"/>
          </a:p>
        </p:txBody>
      </p:sp>
    </p:spTree>
    <p:extLst>
      <p:ext uri="{BB962C8B-B14F-4D97-AF65-F5344CB8AC3E}">
        <p14:creationId xmlns:p14="http://schemas.microsoft.com/office/powerpoint/2010/main" val="38830345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1146220"/>
            <a:ext cx="9601196" cy="1139779"/>
          </a:xfrm>
        </p:spPr>
        <p:txBody>
          <a:bodyPr>
            <a:normAutofit/>
          </a:bodyPr>
          <a:lstStyle/>
          <a:p>
            <a:pPr algn="l"/>
            <a:r>
              <a:rPr lang="en-GB" b="1" dirty="0" smtClean="0"/>
              <a:t>‘The UTC Junior Apprentice’: Task #2</a:t>
            </a:r>
            <a:endParaRPr lang="en-GB" b="1" dirty="0"/>
          </a:p>
        </p:txBody>
      </p:sp>
      <p:pic>
        <p:nvPicPr>
          <p:cNvPr id="4" name="Content Placeholder 3"/>
          <p:cNvPicPr>
            <a:picLocks noGrp="1" noChangeAspect="1"/>
          </p:cNvPicPr>
          <p:nvPr>
            <p:ph sz="half" idx="1"/>
          </p:nvPr>
        </p:nvPicPr>
        <p:blipFill rotWithShape="1">
          <a:blip r:embed="rId2"/>
          <a:srcRect l="42114" t="45521" r="32679" b="12747"/>
          <a:stretch/>
        </p:blipFill>
        <p:spPr>
          <a:xfrm>
            <a:off x="1295402" y="2133600"/>
            <a:ext cx="4010694" cy="3963651"/>
          </a:xfrm>
          <a:prstGeom prst="rect">
            <a:avLst/>
          </a:prstGeom>
        </p:spPr>
      </p:pic>
      <p:sp>
        <p:nvSpPr>
          <p:cNvPr id="13" name="Content Placeholder 12"/>
          <p:cNvSpPr>
            <a:spLocks noGrp="1"/>
          </p:cNvSpPr>
          <p:nvPr>
            <p:ph sz="half" idx="2"/>
          </p:nvPr>
        </p:nvSpPr>
        <p:spPr>
          <a:xfrm>
            <a:off x="5473521" y="2560319"/>
            <a:ext cx="5666704" cy="3536931"/>
          </a:xfrm>
        </p:spPr>
        <p:txBody>
          <a:bodyPr>
            <a:normAutofit fontScale="85000" lnSpcReduction="20000"/>
          </a:bodyPr>
          <a:lstStyle/>
          <a:p>
            <a:pPr marL="0" indent="0">
              <a:buNone/>
            </a:pPr>
            <a:r>
              <a:rPr lang="en-GB" b="1" dirty="0" smtClean="0"/>
              <a:t>Help and Hints before you start…</a:t>
            </a:r>
          </a:p>
          <a:p>
            <a:r>
              <a:rPr lang="en-GB" dirty="0" smtClean="0"/>
              <a:t>Have a little look on this link at what to include and the language to use in a review: </a:t>
            </a:r>
            <a:r>
              <a:rPr lang="en-GB" dirty="0" smtClean="0">
                <a:hlinkClick r:id="rId3"/>
              </a:rPr>
              <a:t>https</a:t>
            </a:r>
            <a:r>
              <a:rPr lang="en-GB" dirty="0">
                <a:hlinkClick r:id="rId3"/>
              </a:rPr>
              <a:t>://</a:t>
            </a:r>
            <a:r>
              <a:rPr lang="en-GB" dirty="0" smtClean="0">
                <a:hlinkClick r:id="rId3"/>
              </a:rPr>
              <a:t>www.bbc.co.uk/bitesize/guides/zgr2xnb/revision/1</a:t>
            </a:r>
            <a:r>
              <a:rPr lang="en-GB" dirty="0" smtClean="0"/>
              <a:t> </a:t>
            </a:r>
            <a:endParaRPr lang="en-GB" dirty="0"/>
          </a:p>
          <a:p>
            <a:r>
              <a:rPr lang="en-GB" dirty="0" smtClean="0"/>
              <a:t>Revise how to use </a:t>
            </a:r>
            <a:r>
              <a:rPr lang="en-GB" dirty="0"/>
              <a:t>writing techniques such as figurative </a:t>
            </a:r>
            <a:r>
              <a:rPr lang="en-GB" dirty="0" smtClean="0"/>
              <a:t>language (e.g. metaphors, similes, personification and hyperbole which will help to engage the reader by creating imagery that emphasises your opinion) </a:t>
            </a:r>
          </a:p>
          <a:p>
            <a:r>
              <a:rPr lang="en-GB" dirty="0" smtClean="0"/>
              <a:t>Look at some reviews online for sports fixtures, music concerts, holidays or restaurants. </a:t>
            </a:r>
            <a:endParaRPr lang="en-GB" dirty="0"/>
          </a:p>
        </p:txBody>
      </p:sp>
      <p:pic>
        <p:nvPicPr>
          <p:cNvPr id="5" name="Picture 4"/>
          <p:cNvPicPr/>
          <p:nvPr/>
        </p:nvPicPr>
        <p:blipFill>
          <a:blip r:embed="rId4" cstate="print">
            <a:extLst>
              <a:ext uri="{28A0092B-C50C-407E-A947-70E740481C1C}">
                <a14:useLocalDpi xmlns:a14="http://schemas.microsoft.com/office/drawing/2010/main" val="0"/>
              </a:ext>
            </a:extLst>
          </a:blip>
          <a:stretch>
            <a:fillRect/>
          </a:stretch>
        </p:blipFill>
        <p:spPr>
          <a:xfrm>
            <a:off x="982520" y="741717"/>
            <a:ext cx="1058389" cy="777990"/>
          </a:xfrm>
          <a:prstGeom prst="rect">
            <a:avLst/>
          </a:prstGeom>
        </p:spPr>
      </p:pic>
      <p:pic>
        <p:nvPicPr>
          <p:cNvPr id="6" name="Picture 5"/>
          <p:cNvPicPr/>
          <p:nvPr/>
        </p:nvPicPr>
        <p:blipFill>
          <a:blip r:embed="rId5" cstate="print">
            <a:extLst>
              <a:ext uri="{28A0092B-C50C-407E-A947-70E740481C1C}">
                <a14:useLocalDpi xmlns:a14="http://schemas.microsoft.com/office/drawing/2010/main" val="0"/>
              </a:ext>
            </a:extLst>
          </a:blip>
          <a:stretch>
            <a:fillRect/>
          </a:stretch>
        </p:blipFill>
        <p:spPr>
          <a:xfrm>
            <a:off x="2240726" y="730287"/>
            <a:ext cx="965727" cy="789420"/>
          </a:xfrm>
          <a:prstGeom prst="rect">
            <a:avLst/>
          </a:prstGeom>
        </p:spPr>
      </p:pic>
      <p:pic>
        <p:nvPicPr>
          <p:cNvPr id="7" name="Picture 6"/>
          <p:cNvPicPr/>
          <p:nvPr/>
        </p:nvPicPr>
        <p:blipFill>
          <a:blip r:embed="rId6" cstate="print">
            <a:extLst>
              <a:ext uri="{28A0092B-C50C-407E-A947-70E740481C1C}">
                <a14:useLocalDpi xmlns:a14="http://schemas.microsoft.com/office/drawing/2010/main" val="0"/>
              </a:ext>
            </a:extLst>
          </a:blip>
          <a:stretch>
            <a:fillRect/>
          </a:stretch>
        </p:blipFill>
        <p:spPr>
          <a:xfrm>
            <a:off x="3606086" y="730287"/>
            <a:ext cx="937678" cy="789420"/>
          </a:xfrm>
          <a:prstGeom prst="rect">
            <a:avLst/>
          </a:prstGeom>
        </p:spPr>
      </p:pic>
      <p:pic>
        <p:nvPicPr>
          <p:cNvPr id="8" name="Picture 7"/>
          <p:cNvPicPr/>
          <p:nvPr/>
        </p:nvPicPr>
        <p:blipFill>
          <a:blip r:embed="rId7" cstate="print">
            <a:extLst>
              <a:ext uri="{28A0092B-C50C-407E-A947-70E740481C1C}">
                <a14:useLocalDpi xmlns:a14="http://schemas.microsoft.com/office/drawing/2010/main" val="0"/>
              </a:ext>
            </a:extLst>
          </a:blip>
          <a:stretch>
            <a:fillRect/>
          </a:stretch>
        </p:blipFill>
        <p:spPr>
          <a:xfrm>
            <a:off x="4943396" y="741717"/>
            <a:ext cx="912627" cy="777990"/>
          </a:xfrm>
          <a:prstGeom prst="rect">
            <a:avLst/>
          </a:prstGeom>
        </p:spPr>
      </p:pic>
      <p:pic>
        <p:nvPicPr>
          <p:cNvPr id="9" name="Picture 8"/>
          <p:cNvPicPr/>
          <p:nvPr/>
        </p:nvPicPr>
        <p:blipFill>
          <a:blip r:embed="rId8" cstate="print">
            <a:extLst>
              <a:ext uri="{28A0092B-C50C-407E-A947-70E740481C1C}">
                <a14:useLocalDpi xmlns:a14="http://schemas.microsoft.com/office/drawing/2010/main" val="0"/>
              </a:ext>
            </a:extLst>
          </a:blip>
          <a:stretch>
            <a:fillRect/>
          </a:stretch>
        </p:blipFill>
        <p:spPr>
          <a:xfrm>
            <a:off x="6189386" y="741717"/>
            <a:ext cx="917575" cy="777990"/>
          </a:xfrm>
          <a:prstGeom prst="rect">
            <a:avLst/>
          </a:prstGeom>
        </p:spPr>
      </p:pic>
      <p:pic>
        <p:nvPicPr>
          <p:cNvPr id="10" name="Picture 9"/>
          <p:cNvPicPr/>
          <p:nvPr/>
        </p:nvPicPr>
        <p:blipFill>
          <a:blip r:embed="rId9" cstate="print">
            <a:extLst>
              <a:ext uri="{28A0092B-C50C-407E-A947-70E740481C1C}">
                <a14:useLocalDpi xmlns:a14="http://schemas.microsoft.com/office/drawing/2010/main" val="0"/>
              </a:ext>
            </a:extLst>
          </a:blip>
          <a:stretch>
            <a:fillRect/>
          </a:stretch>
        </p:blipFill>
        <p:spPr>
          <a:xfrm>
            <a:off x="7440324" y="730997"/>
            <a:ext cx="876858" cy="788710"/>
          </a:xfrm>
          <a:prstGeom prst="rect">
            <a:avLst/>
          </a:prstGeom>
        </p:spPr>
      </p:pic>
      <p:pic>
        <p:nvPicPr>
          <p:cNvPr id="11" name="Picture 10"/>
          <p:cNvPicPr/>
          <p:nvPr/>
        </p:nvPicPr>
        <p:blipFill>
          <a:blip r:embed="rId10" cstate="print">
            <a:extLst>
              <a:ext uri="{28A0092B-C50C-407E-A947-70E740481C1C}">
                <a14:useLocalDpi xmlns:a14="http://schemas.microsoft.com/office/drawing/2010/main" val="0"/>
              </a:ext>
            </a:extLst>
          </a:blip>
          <a:stretch>
            <a:fillRect/>
          </a:stretch>
        </p:blipFill>
        <p:spPr>
          <a:xfrm>
            <a:off x="8650545" y="730287"/>
            <a:ext cx="956343" cy="789420"/>
          </a:xfrm>
          <a:prstGeom prst="rect">
            <a:avLst/>
          </a:prstGeom>
        </p:spPr>
      </p:pic>
      <p:pic>
        <p:nvPicPr>
          <p:cNvPr id="12" name="Picture 11"/>
          <p:cNvPicPr/>
          <p:nvPr/>
        </p:nvPicPr>
        <p:blipFill>
          <a:blip r:embed="rId11" cstate="print">
            <a:extLst>
              <a:ext uri="{28A0092B-C50C-407E-A947-70E740481C1C}">
                <a14:useLocalDpi xmlns:a14="http://schemas.microsoft.com/office/drawing/2010/main" val="0"/>
              </a:ext>
            </a:extLst>
          </a:blip>
          <a:stretch>
            <a:fillRect/>
          </a:stretch>
        </p:blipFill>
        <p:spPr>
          <a:xfrm>
            <a:off x="9901483" y="730287"/>
            <a:ext cx="933792" cy="789420"/>
          </a:xfrm>
          <a:prstGeom prst="rect">
            <a:avLst/>
          </a:prstGeom>
        </p:spPr>
      </p:pic>
    </p:spTree>
    <p:extLst>
      <p:ext uri="{BB962C8B-B14F-4D97-AF65-F5344CB8AC3E}">
        <p14:creationId xmlns:p14="http://schemas.microsoft.com/office/powerpoint/2010/main" val="29472511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1275008"/>
            <a:ext cx="9601196" cy="1010991"/>
          </a:xfrm>
        </p:spPr>
        <p:txBody>
          <a:bodyPr>
            <a:normAutofit/>
          </a:bodyPr>
          <a:lstStyle/>
          <a:p>
            <a:r>
              <a:rPr lang="en-GB" b="1" dirty="0" smtClean="0"/>
              <a:t>Remember to… </a:t>
            </a:r>
            <a:endParaRPr lang="en-GB" b="1" dirty="0"/>
          </a:p>
        </p:txBody>
      </p:sp>
      <p:sp>
        <p:nvSpPr>
          <p:cNvPr id="13" name="Text Placeholder 12"/>
          <p:cNvSpPr>
            <a:spLocks noGrp="1"/>
          </p:cNvSpPr>
          <p:nvPr>
            <p:ph type="body" idx="1"/>
          </p:nvPr>
        </p:nvSpPr>
        <p:spPr>
          <a:xfrm>
            <a:off x="982520" y="2541879"/>
            <a:ext cx="4718304" cy="576262"/>
          </a:xfrm>
        </p:spPr>
        <p:txBody>
          <a:bodyPr/>
          <a:lstStyle/>
          <a:p>
            <a:r>
              <a:rPr lang="en-GB" dirty="0" smtClean="0"/>
              <a:t>Remember to…</a:t>
            </a:r>
            <a:endParaRPr lang="en-GB" dirty="0"/>
          </a:p>
        </p:txBody>
      </p:sp>
      <p:sp>
        <p:nvSpPr>
          <p:cNvPr id="4" name="Text Placeholder 3"/>
          <p:cNvSpPr>
            <a:spLocks noGrp="1"/>
          </p:cNvSpPr>
          <p:nvPr>
            <p:ph sz="half" idx="2"/>
          </p:nvPr>
        </p:nvSpPr>
        <p:spPr>
          <a:xfrm>
            <a:off x="734096" y="3243262"/>
            <a:ext cx="5279608" cy="2887082"/>
          </a:xfrm>
        </p:spPr>
        <p:txBody>
          <a:bodyPr>
            <a:normAutofit fontScale="92500"/>
          </a:bodyPr>
          <a:lstStyle/>
          <a:p>
            <a:pPr marL="342900" indent="-342900" algn="l">
              <a:buFont typeface="Arial" panose="020B0604020202020204" pitchFamily="34" charset="0"/>
              <a:buChar char="•"/>
            </a:pPr>
            <a:r>
              <a:rPr lang="en-GB" dirty="0" smtClean="0"/>
              <a:t>Email a copy of your completed work to </a:t>
            </a:r>
            <a:r>
              <a:rPr lang="en-GB" dirty="0" smtClean="0">
                <a:hlinkClick r:id="rId2"/>
              </a:rPr>
              <a:t>English@energycoastutc.co.uk</a:t>
            </a:r>
            <a:r>
              <a:rPr lang="en-GB" dirty="0" smtClean="0"/>
              <a:t> </a:t>
            </a:r>
          </a:p>
          <a:p>
            <a:pPr marL="342900" indent="-342900" algn="l">
              <a:buFont typeface="Arial" panose="020B0604020202020204" pitchFamily="34" charset="0"/>
              <a:buChar char="•"/>
            </a:pPr>
            <a:r>
              <a:rPr lang="en-GB" dirty="0" smtClean="0"/>
              <a:t>Follow us on Twitter @ECUTC_English where we will be posting helpful revision links to support you with home learning AND where we will reveal the competition winners each day! </a:t>
            </a:r>
          </a:p>
          <a:p>
            <a:endParaRPr lang="en-GB" dirty="0"/>
          </a:p>
        </p:txBody>
      </p:sp>
      <p:pic>
        <p:nvPicPr>
          <p:cNvPr id="16" name="Content Placeholder 15"/>
          <p:cNvPicPr>
            <a:picLocks noGrp="1" noChangeAspect="1"/>
          </p:cNvPicPr>
          <p:nvPr>
            <p:ph sz="quarter" idx="4"/>
          </p:nvPr>
        </p:nvPicPr>
        <p:blipFill rotWithShape="1">
          <a:blip r:embed="rId3"/>
          <a:srcRect l="25082" t="6910" r="33477" b="39966"/>
          <a:stretch/>
        </p:blipFill>
        <p:spPr>
          <a:xfrm>
            <a:off x="6399416" y="2541879"/>
            <a:ext cx="4739425" cy="3398667"/>
          </a:xfrm>
          <a:prstGeom prst="rect">
            <a:avLst/>
          </a:prstGeom>
        </p:spPr>
      </p:pic>
      <p:pic>
        <p:nvPicPr>
          <p:cNvPr id="5" name="Picture 4"/>
          <p:cNvPicPr/>
          <p:nvPr/>
        </p:nvPicPr>
        <p:blipFill>
          <a:blip r:embed="rId4" cstate="print">
            <a:extLst>
              <a:ext uri="{28A0092B-C50C-407E-A947-70E740481C1C}">
                <a14:useLocalDpi xmlns:a14="http://schemas.microsoft.com/office/drawing/2010/main" val="0"/>
              </a:ext>
            </a:extLst>
          </a:blip>
          <a:stretch>
            <a:fillRect/>
          </a:stretch>
        </p:blipFill>
        <p:spPr>
          <a:xfrm>
            <a:off x="982520" y="741717"/>
            <a:ext cx="1058389" cy="777990"/>
          </a:xfrm>
          <a:prstGeom prst="rect">
            <a:avLst/>
          </a:prstGeom>
        </p:spPr>
      </p:pic>
      <p:pic>
        <p:nvPicPr>
          <p:cNvPr id="6" name="Picture 5"/>
          <p:cNvPicPr/>
          <p:nvPr/>
        </p:nvPicPr>
        <p:blipFill>
          <a:blip r:embed="rId5" cstate="print">
            <a:extLst>
              <a:ext uri="{28A0092B-C50C-407E-A947-70E740481C1C}">
                <a14:useLocalDpi xmlns:a14="http://schemas.microsoft.com/office/drawing/2010/main" val="0"/>
              </a:ext>
            </a:extLst>
          </a:blip>
          <a:stretch>
            <a:fillRect/>
          </a:stretch>
        </p:blipFill>
        <p:spPr>
          <a:xfrm>
            <a:off x="2240726" y="730287"/>
            <a:ext cx="965727" cy="789420"/>
          </a:xfrm>
          <a:prstGeom prst="rect">
            <a:avLst/>
          </a:prstGeom>
        </p:spPr>
      </p:pic>
      <p:pic>
        <p:nvPicPr>
          <p:cNvPr id="7" name="Picture 6"/>
          <p:cNvPicPr/>
          <p:nvPr/>
        </p:nvPicPr>
        <p:blipFill>
          <a:blip r:embed="rId6" cstate="print">
            <a:extLst>
              <a:ext uri="{28A0092B-C50C-407E-A947-70E740481C1C}">
                <a14:useLocalDpi xmlns:a14="http://schemas.microsoft.com/office/drawing/2010/main" val="0"/>
              </a:ext>
            </a:extLst>
          </a:blip>
          <a:stretch>
            <a:fillRect/>
          </a:stretch>
        </p:blipFill>
        <p:spPr>
          <a:xfrm>
            <a:off x="3606086" y="730287"/>
            <a:ext cx="937678" cy="789420"/>
          </a:xfrm>
          <a:prstGeom prst="rect">
            <a:avLst/>
          </a:prstGeom>
        </p:spPr>
      </p:pic>
      <p:pic>
        <p:nvPicPr>
          <p:cNvPr id="8" name="Picture 7"/>
          <p:cNvPicPr/>
          <p:nvPr/>
        </p:nvPicPr>
        <p:blipFill>
          <a:blip r:embed="rId7" cstate="print">
            <a:extLst>
              <a:ext uri="{28A0092B-C50C-407E-A947-70E740481C1C}">
                <a14:useLocalDpi xmlns:a14="http://schemas.microsoft.com/office/drawing/2010/main" val="0"/>
              </a:ext>
            </a:extLst>
          </a:blip>
          <a:stretch>
            <a:fillRect/>
          </a:stretch>
        </p:blipFill>
        <p:spPr>
          <a:xfrm>
            <a:off x="4943396" y="741717"/>
            <a:ext cx="912627" cy="777990"/>
          </a:xfrm>
          <a:prstGeom prst="rect">
            <a:avLst/>
          </a:prstGeom>
        </p:spPr>
      </p:pic>
      <p:pic>
        <p:nvPicPr>
          <p:cNvPr id="9" name="Picture 8"/>
          <p:cNvPicPr/>
          <p:nvPr/>
        </p:nvPicPr>
        <p:blipFill>
          <a:blip r:embed="rId8" cstate="print">
            <a:extLst>
              <a:ext uri="{28A0092B-C50C-407E-A947-70E740481C1C}">
                <a14:useLocalDpi xmlns:a14="http://schemas.microsoft.com/office/drawing/2010/main" val="0"/>
              </a:ext>
            </a:extLst>
          </a:blip>
          <a:stretch>
            <a:fillRect/>
          </a:stretch>
        </p:blipFill>
        <p:spPr>
          <a:xfrm>
            <a:off x="6189386" y="741717"/>
            <a:ext cx="917575" cy="777990"/>
          </a:xfrm>
          <a:prstGeom prst="rect">
            <a:avLst/>
          </a:prstGeom>
        </p:spPr>
      </p:pic>
      <p:pic>
        <p:nvPicPr>
          <p:cNvPr id="10" name="Picture 9"/>
          <p:cNvPicPr/>
          <p:nvPr/>
        </p:nvPicPr>
        <p:blipFill>
          <a:blip r:embed="rId9" cstate="print">
            <a:extLst>
              <a:ext uri="{28A0092B-C50C-407E-A947-70E740481C1C}">
                <a14:useLocalDpi xmlns:a14="http://schemas.microsoft.com/office/drawing/2010/main" val="0"/>
              </a:ext>
            </a:extLst>
          </a:blip>
          <a:stretch>
            <a:fillRect/>
          </a:stretch>
        </p:blipFill>
        <p:spPr>
          <a:xfrm>
            <a:off x="7440324" y="730997"/>
            <a:ext cx="876858" cy="788710"/>
          </a:xfrm>
          <a:prstGeom prst="rect">
            <a:avLst/>
          </a:prstGeom>
        </p:spPr>
      </p:pic>
      <p:pic>
        <p:nvPicPr>
          <p:cNvPr id="11" name="Picture 10"/>
          <p:cNvPicPr/>
          <p:nvPr/>
        </p:nvPicPr>
        <p:blipFill>
          <a:blip r:embed="rId10" cstate="print">
            <a:extLst>
              <a:ext uri="{28A0092B-C50C-407E-A947-70E740481C1C}">
                <a14:useLocalDpi xmlns:a14="http://schemas.microsoft.com/office/drawing/2010/main" val="0"/>
              </a:ext>
            </a:extLst>
          </a:blip>
          <a:stretch>
            <a:fillRect/>
          </a:stretch>
        </p:blipFill>
        <p:spPr>
          <a:xfrm>
            <a:off x="8650545" y="730287"/>
            <a:ext cx="956343" cy="789420"/>
          </a:xfrm>
          <a:prstGeom prst="rect">
            <a:avLst/>
          </a:prstGeom>
        </p:spPr>
      </p:pic>
      <p:pic>
        <p:nvPicPr>
          <p:cNvPr id="12" name="Picture 11"/>
          <p:cNvPicPr/>
          <p:nvPr/>
        </p:nvPicPr>
        <p:blipFill>
          <a:blip r:embed="rId11" cstate="print">
            <a:extLst>
              <a:ext uri="{28A0092B-C50C-407E-A947-70E740481C1C}">
                <a14:useLocalDpi xmlns:a14="http://schemas.microsoft.com/office/drawing/2010/main" val="0"/>
              </a:ext>
            </a:extLst>
          </a:blip>
          <a:stretch>
            <a:fillRect/>
          </a:stretch>
        </p:blipFill>
        <p:spPr>
          <a:xfrm>
            <a:off x="9901483" y="730287"/>
            <a:ext cx="933792" cy="789420"/>
          </a:xfrm>
          <a:prstGeom prst="rect">
            <a:avLst/>
          </a:prstGeom>
        </p:spPr>
      </p:pic>
    </p:spTree>
    <p:extLst>
      <p:ext uri="{BB962C8B-B14F-4D97-AF65-F5344CB8AC3E}">
        <p14:creationId xmlns:p14="http://schemas.microsoft.com/office/powerpoint/2010/main" val="25495184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8642" y="1768642"/>
            <a:ext cx="10473836" cy="1806478"/>
          </a:xfrm>
        </p:spPr>
        <p:txBody>
          <a:bodyPr>
            <a:normAutofit/>
          </a:bodyPr>
          <a:lstStyle/>
          <a:p>
            <a:r>
              <a:rPr lang="en-GB" b="1" dirty="0" smtClean="0"/>
              <a:t>Week 1: Day 4 to Day 10 (Pick your Tasks)</a:t>
            </a:r>
            <a:endParaRPr lang="en-GB" b="1" dirty="0"/>
          </a:p>
        </p:txBody>
      </p:sp>
      <p:sp>
        <p:nvSpPr>
          <p:cNvPr id="4" name="Text Placeholder 3"/>
          <p:cNvSpPr>
            <a:spLocks noGrp="1"/>
          </p:cNvSpPr>
          <p:nvPr>
            <p:ph type="body" idx="1"/>
          </p:nvPr>
        </p:nvSpPr>
        <p:spPr>
          <a:xfrm>
            <a:off x="888642" y="3696237"/>
            <a:ext cx="10406129" cy="2421228"/>
          </a:xfrm>
        </p:spPr>
        <p:txBody>
          <a:bodyPr>
            <a:normAutofit fontScale="92500" lnSpcReduction="10000"/>
          </a:bodyPr>
          <a:lstStyle/>
          <a:p>
            <a:r>
              <a:rPr lang="en-GB" dirty="0" smtClean="0"/>
              <a:t>#EngineerYourFuture </a:t>
            </a:r>
          </a:p>
          <a:p>
            <a:pPr marL="342900" indent="-342900" algn="l">
              <a:buFont typeface="Arial" panose="020B0604020202020204" pitchFamily="34" charset="0"/>
              <a:buChar char="•"/>
            </a:pPr>
            <a:r>
              <a:rPr lang="en-GB" dirty="0" smtClean="0"/>
              <a:t>On each of the remaining you will continue to develop a different aspect of your business or product. Select one task a day and submit your work via email or on Twitter.  </a:t>
            </a:r>
          </a:p>
          <a:p>
            <a:pPr marL="342900" indent="-342900" algn="l">
              <a:buFont typeface="Arial" panose="020B0604020202020204" pitchFamily="34" charset="0"/>
              <a:buChar char="•"/>
            </a:pPr>
            <a:r>
              <a:rPr lang="en-GB" dirty="0" smtClean="0"/>
              <a:t>Make sure you remember your NEAT ideas (underline the date and title/ write with accurate spelling, punctuation and grammar) </a:t>
            </a:r>
          </a:p>
          <a:p>
            <a:pPr marL="342900" indent="-342900" algn="l">
              <a:buFont typeface="Arial" panose="020B0604020202020204" pitchFamily="34" charset="0"/>
              <a:buChar char="•"/>
            </a:pPr>
            <a:r>
              <a:rPr lang="en-GB" dirty="0" smtClean="0"/>
              <a:t>Email a copy of your completed work to </a:t>
            </a:r>
            <a:r>
              <a:rPr lang="en-GB" dirty="0" smtClean="0">
                <a:hlinkClick r:id="rId2"/>
              </a:rPr>
              <a:t>English@energycoastutc.co.uk</a:t>
            </a:r>
            <a:r>
              <a:rPr lang="en-GB" dirty="0" smtClean="0"/>
              <a:t> each day. </a:t>
            </a:r>
          </a:p>
          <a:p>
            <a:endParaRPr lang="en-GB" dirty="0"/>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982520" y="741717"/>
            <a:ext cx="1058389" cy="777990"/>
          </a:xfrm>
          <a:prstGeom prst="rect">
            <a:avLst/>
          </a:prstGeom>
        </p:spPr>
      </p:pic>
      <p:pic>
        <p:nvPicPr>
          <p:cNvPr id="6" name="Picture 5"/>
          <p:cNvPicPr/>
          <p:nvPr/>
        </p:nvPicPr>
        <p:blipFill>
          <a:blip r:embed="rId4" cstate="print">
            <a:extLst>
              <a:ext uri="{28A0092B-C50C-407E-A947-70E740481C1C}">
                <a14:useLocalDpi xmlns:a14="http://schemas.microsoft.com/office/drawing/2010/main" val="0"/>
              </a:ext>
            </a:extLst>
          </a:blip>
          <a:stretch>
            <a:fillRect/>
          </a:stretch>
        </p:blipFill>
        <p:spPr>
          <a:xfrm>
            <a:off x="2240726" y="730287"/>
            <a:ext cx="965727" cy="789420"/>
          </a:xfrm>
          <a:prstGeom prst="rect">
            <a:avLst/>
          </a:prstGeom>
        </p:spPr>
      </p:pic>
      <p:pic>
        <p:nvPicPr>
          <p:cNvPr id="7" name="Picture 6"/>
          <p:cNvPicPr/>
          <p:nvPr/>
        </p:nvPicPr>
        <p:blipFill>
          <a:blip r:embed="rId5" cstate="print">
            <a:extLst>
              <a:ext uri="{28A0092B-C50C-407E-A947-70E740481C1C}">
                <a14:useLocalDpi xmlns:a14="http://schemas.microsoft.com/office/drawing/2010/main" val="0"/>
              </a:ext>
            </a:extLst>
          </a:blip>
          <a:stretch>
            <a:fillRect/>
          </a:stretch>
        </p:blipFill>
        <p:spPr>
          <a:xfrm>
            <a:off x="3606086" y="730287"/>
            <a:ext cx="937678" cy="789420"/>
          </a:xfrm>
          <a:prstGeom prst="rect">
            <a:avLst/>
          </a:prstGeom>
        </p:spPr>
      </p:pic>
      <p:pic>
        <p:nvPicPr>
          <p:cNvPr id="8" name="Picture 7"/>
          <p:cNvPicPr/>
          <p:nvPr/>
        </p:nvPicPr>
        <p:blipFill>
          <a:blip r:embed="rId6" cstate="print">
            <a:extLst>
              <a:ext uri="{28A0092B-C50C-407E-A947-70E740481C1C}">
                <a14:useLocalDpi xmlns:a14="http://schemas.microsoft.com/office/drawing/2010/main" val="0"/>
              </a:ext>
            </a:extLst>
          </a:blip>
          <a:stretch>
            <a:fillRect/>
          </a:stretch>
        </p:blipFill>
        <p:spPr>
          <a:xfrm>
            <a:off x="4943396" y="741717"/>
            <a:ext cx="912627" cy="777990"/>
          </a:xfrm>
          <a:prstGeom prst="rect">
            <a:avLst/>
          </a:prstGeom>
        </p:spPr>
      </p:pic>
      <p:pic>
        <p:nvPicPr>
          <p:cNvPr id="9" name="Picture 8"/>
          <p:cNvPicPr/>
          <p:nvPr/>
        </p:nvPicPr>
        <p:blipFill>
          <a:blip r:embed="rId7" cstate="print">
            <a:extLst>
              <a:ext uri="{28A0092B-C50C-407E-A947-70E740481C1C}">
                <a14:useLocalDpi xmlns:a14="http://schemas.microsoft.com/office/drawing/2010/main" val="0"/>
              </a:ext>
            </a:extLst>
          </a:blip>
          <a:stretch>
            <a:fillRect/>
          </a:stretch>
        </p:blipFill>
        <p:spPr>
          <a:xfrm>
            <a:off x="6189386" y="741717"/>
            <a:ext cx="917575" cy="777990"/>
          </a:xfrm>
          <a:prstGeom prst="rect">
            <a:avLst/>
          </a:prstGeom>
        </p:spPr>
      </p:pic>
      <p:pic>
        <p:nvPicPr>
          <p:cNvPr id="10" name="Picture 9"/>
          <p:cNvPicPr/>
          <p:nvPr/>
        </p:nvPicPr>
        <p:blipFill>
          <a:blip r:embed="rId8" cstate="print">
            <a:extLst>
              <a:ext uri="{28A0092B-C50C-407E-A947-70E740481C1C}">
                <a14:useLocalDpi xmlns:a14="http://schemas.microsoft.com/office/drawing/2010/main" val="0"/>
              </a:ext>
            </a:extLst>
          </a:blip>
          <a:stretch>
            <a:fillRect/>
          </a:stretch>
        </p:blipFill>
        <p:spPr>
          <a:xfrm>
            <a:off x="7440324" y="730997"/>
            <a:ext cx="876858" cy="788710"/>
          </a:xfrm>
          <a:prstGeom prst="rect">
            <a:avLst/>
          </a:prstGeom>
        </p:spPr>
      </p:pic>
      <p:pic>
        <p:nvPicPr>
          <p:cNvPr id="11" name="Picture 10"/>
          <p:cNvPicPr/>
          <p:nvPr/>
        </p:nvPicPr>
        <p:blipFill>
          <a:blip r:embed="rId9" cstate="print">
            <a:extLst>
              <a:ext uri="{28A0092B-C50C-407E-A947-70E740481C1C}">
                <a14:useLocalDpi xmlns:a14="http://schemas.microsoft.com/office/drawing/2010/main" val="0"/>
              </a:ext>
            </a:extLst>
          </a:blip>
          <a:stretch>
            <a:fillRect/>
          </a:stretch>
        </p:blipFill>
        <p:spPr>
          <a:xfrm>
            <a:off x="8650545" y="730287"/>
            <a:ext cx="956343" cy="789420"/>
          </a:xfrm>
          <a:prstGeom prst="rect">
            <a:avLst/>
          </a:prstGeom>
        </p:spPr>
      </p:pic>
      <p:pic>
        <p:nvPicPr>
          <p:cNvPr id="12" name="Picture 11"/>
          <p:cNvPicPr/>
          <p:nvPr/>
        </p:nvPicPr>
        <p:blipFill>
          <a:blip r:embed="rId10" cstate="print">
            <a:extLst>
              <a:ext uri="{28A0092B-C50C-407E-A947-70E740481C1C}">
                <a14:useLocalDpi xmlns:a14="http://schemas.microsoft.com/office/drawing/2010/main" val="0"/>
              </a:ext>
            </a:extLst>
          </a:blip>
          <a:stretch>
            <a:fillRect/>
          </a:stretch>
        </p:blipFill>
        <p:spPr>
          <a:xfrm>
            <a:off x="9901483" y="730287"/>
            <a:ext cx="933792" cy="789420"/>
          </a:xfrm>
          <a:prstGeom prst="rect">
            <a:avLst/>
          </a:prstGeom>
        </p:spPr>
      </p:pic>
      <p:pic>
        <p:nvPicPr>
          <p:cNvPr id="3" name="Picture 2"/>
          <p:cNvPicPr>
            <a:picLocks noChangeAspect="1"/>
          </p:cNvPicPr>
          <p:nvPr/>
        </p:nvPicPr>
        <p:blipFill>
          <a:blip r:embed="rId11"/>
          <a:stretch>
            <a:fillRect/>
          </a:stretch>
        </p:blipFill>
        <p:spPr>
          <a:xfrm>
            <a:off x="888642" y="1450074"/>
            <a:ext cx="10473836" cy="1457070"/>
          </a:xfrm>
          <a:prstGeom prst="rect">
            <a:avLst/>
          </a:prstGeom>
        </p:spPr>
      </p:pic>
    </p:spTree>
    <p:extLst>
      <p:ext uri="{BB962C8B-B14F-4D97-AF65-F5344CB8AC3E}">
        <p14:creationId xmlns:p14="http://schemas.microsoft.com/office/powerpoint/2010/main" val="22112950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1146220"/>
            <a:ext cx="9601196" cy="1139779"/>
          </a:xfrm>
        </p:spPr>
        <p:txBody>
          <a:bodyPr>
            <a:normAutofit/>
          </a:bodyPr>
          <a:lstStyle/>
          <a:p>
            <a:pPr algn="l"/>
            <a:r>
              <a:rPr lang="en-GB" b="1" dirty="0" smtClean="0"/>
              <a:t>‘The UTC Junior Apprentice’: Task #3</a:t>
            </a:r>
            <a:endParaRPr lang="en-GB" b="1" dirty="0"/>
          </a:p>
        </p:txBody>
      </p:sp>
      <p:sp>
        <p:nvSpPr>
          <p:cNvPr id="13" name="Content Placeholder 12"/>
          <p:cNvSpPr>
            <a:spLocks noGrp="1"/>
          </p:cNvSpPr>
          <p:nvPr>
            <p:ph sz="half" idx="2"/>
          </p:nvPr>
        </p:nvSpPr>
        <p:spPr>
          <a:xfrm>
            <a:off x="5473521" y="2434107"/>
            <a:ext cx="6104586" cy="3663143"/>
          </a:xfrm>
        </p:spPr>
        <p:txBody>
          <a:bodyPr>
            <a:normAutofit/>
          </a:bodyPr>
          <a:lstStyle/>
          <a:p>
            <a:pPr marL="0" indent="0">
              <a:buNone/>
            </a:pPr>
            <a:r>
              <a:rPr lang="en-GB" b="1" dirty="0" smtClean="0"/>
              <a:t>Help and Hints before you start…</a:t>
            </a:r>
          </a:p>
          <a:p>
            <a:r>
              <a:rPr lang="en-GB" sz="2000" dirty="0" smtClean="0"/>
              <a:t>Break down the stages of production into 6 parts. </a:t>
            </a:r>
          </a:p>
          <a:p>
            <a:r>
              <a:rPr lang="en-GB" sz="2000" dirty="0" smtClean="0"/>
              <a:t>Sketch out or create on a computer, 6 large boxes with a smaller box beneath for instructions or explanations so it looks like this… </a:t>
            </a:r>
          </a:p>
          <a:p>
            <a:endParaRPr lang="en-GB" sz="2000" dirty="0"/>
          </a:p>
          <a:p>
            <a:pPr marL="0" indent="0">
              <a:buNone/>
            </a:pPr>
            <a:r>
              <a:rPr lang="en-GB" sz="2000" dirty="0" smtClean="0"/>
              <a:t>THEN…</a:t>
            </a:r>
          </a:p>
          <a:p>
            <a:pPr marL="0" indent="0">
              <a:buNone/>
            </a:pPr>
            <a:r>
              <a:rPr lang="en-GB" sz="2000" dirty="0" smtClean="0"/>
              <a:t>Complete your storyboard </a:t>
            </a:r>
            <a:r>
              <a:rPr lang="en-GB" sz="2000" dirty="0" smtClean="0">
                <a:sym typeface="Wingdings" panose="05000000000000000000" pitchFamily="2" charset="2"/>
              </a:rPr>
              <a:t> </a:t>
            </a:r>
            <a:endParaRPr lang="en-GB" sz="2000" dirty="0" smtClean="0"/>
          </a:p>
          <a:p>
            <a:endParaRPr lang="en-GB" sz="2000" dirty="0" smtClean="0"/>
          </a:p>
        </p:txBody>
      </p:sp>
      <p:pic>
        <p:nvPicPr>
          <p:cNvPr id="5" name="Picture 4"/>
          <p:cNvPicPr/>
          <p:nvPr/>
        </p:nvPicPr>
        <p:blipFill>
          <a:blip r:embed="rId2" cstate="print">
            <a:extLst>
              <a:ext uri="{28A0092B-C50C-407E-A947-70E740481C1C}">
                <a14:useLocalDpi xmlns:a14="http://schemas.microsoft.com/office/drawing/2010/main" val="0"/>
              </a:ext>
            </a:extLst>
          </a:blip>
          <a:stretch>
            <a:fillRect/>
          </a:stretch>
        </p:blipFill>
        <p:spPr>
          <a:xfrm>
            <a:off x="982520" y="741717"/>
            <a:ext cx="1058389" cy="777990"/>
          </a:xfrm>
          <a:prstGeom prst="rect">
            <a:avLst/>
          </a:prstGeom>
        </p:spPr>
      </p:pic>
      <p:pic>
        <p:nvPicPr>
          <p:cNvPr id="6" name="Picture 5"/>
          <p:cNvPicPr/>
          <p:nvPr/>
        </p:nvPicPr>
        <p:blipFill>
          <a:blip r:embed="rId3" cstate="print">
            <a:extLst>
              <a:ext uri="{28A0092B-C50C-407E-A947-70E740481C1C}">
                <a14:useLocalDpi xmlns:a14="http://schemas.microsoft.com/office/drawing/2010/main" val="0"/>
              </a:ext>
            </a:extLst>
          </a:blip>
          <a:stretch>
            <a:fillRect/>
          </a:stretch>
        </p:blipFill>
        <p:spPr>
          <a:xfrm>
            <a:off x="2240726" y="730287"/>
            <a:ext cx="965727" cy="789420"/>
          </a:xfrm>
          <a:prstGeom prst="rect">
            <a:avLst/>
          </a:prstGeom>
        </p:spPr>
      </p:pic>
      <p:pic>
        <p:nvPicPr>
          <p:cNvPr id="7" name="Picture 6"/>
          <p:cNvPicPr/>
          <p:nvPr/>
        </p:nvPicPr>
        <p:blipFill>
          <a:blip r:embed="rId4" cstate="print">
            <a:extLst>
              <a:ext uri="{28A0092B-C50C-407E-A947-70E740481C1C}">
                <a14:useLocalDpi xmlns:a14="http://schemas.microsoft.com/office/drawing/2010/main" val="0"/>
              </a:ext>
            </a:extLst>
          </a:blip>
          <a:stretch>
            <a:fillRect/>
          </a:stretch>
        </p:blipFill>
        <p:spPr>
          <a:xfrm>
            <a:off x="3606086" y="730287"/>
            <a:ext cx="937678" cy="789420"/>
          </a:xfrm>
          <a:prstGeom prst="rect">
            <a:avLst/>
          </a:prstGeom>
        </p:spPr>
      </p:pic>
      <p:pic>
        <p:nvPicPr>
          <p:cNvPr id="8" name="Picture 7"/>
          <p:cNvPicPr/>
          <p:nvPr/>
        </p:nvPicPr>
        <p:blipFill>
          <a:blip r:embed="rId5" cstate="print">
            <a:extLst>
              <a:ext uri="{28A0092B-C50C-407E-A947-70E740481C1C}">
                <a14:useLocalDpi xmlns:a14="http://schemas.microsoft.com/office/drawing/2010/main" val="0"/>
              </a:ext>
            </a:extLst>
          </a:blip>
          <a:stretch>
            <a:fillRect/>
          </a:stretch>
        </p:blipFill>
        <p:spPr>
          <a:xfrm>
            <a:off x="4943396" y="741717"/>
            <a:ext cx="912627" cy="777990"/>
          </a:xfrm>
          <a:prstGeom prst="rect">
            <a:avLst/>
          </a:prstGeom>
        </p:spPr>
      </p:pic>
      <p:pic>
        <p:nvPicPr>
          <p:cNvPr id="9" name="Picture 8"/>
          <p:cNvPicPr/>
          <p:nvPr/>
        </p:nvPicPr>
        <p:blipFill>
          <a:blip r:embed="rId6" cstate="print">
            <a:extLst>
              <a:ext uri="{28A0092B-C50C-407E-A947-70E740481C1C}">
                <a14:useLocalDpi xmlns:a14="http://schemas.microsoft.com/office/drawing/2010/main" val="0"/>
              </a:ext>
            </a:extLst>
          </a:blip>
          <a:stretch>
            <a:fillRect/>
          </a:stretch>
        </p:blipFill>
        <p:spPr>
          <a:xfrm>
            <a:off x="6189386" y="741717"/>
            <a:ext cx="917575" cy="777990"/>
          </a:xfrm>
          <a:prstGeom prst="rect">
            <a:avLst/>
          </a:prstGeom>
        </p:spPr>
      </p:pic>
      <p:pic>
        <p:nvPicPr>
          <p:cNvPr id="10" name="Picture 9"/>
          <p:cNvPicPr/>
          <p:nvPr/>
        </p:nvPicPr>
        <p:blipFill>
          <a:blip r:embed="rId7" cstate="print">
            <a:extLst>
              <a:ext uri="{28A0092B-C50C-407E-A947-70E740481C1C}">
                <a14:useLocalDpi xmlns:a14="http://schemas.microsoft.com/office/drawing/2010/main" val="0"/>
              </a:ext>
            </a:extLst>
          </a:blip>
          <a:stretch>
            <a:fillRect/>
          </a:stretch>
        </p:blipFill>
        <p:spPr>
          <a:xfrm>
            <a:off x="7440324" y="730997"/>
            <a:ext cx="876858" cy="788710"/>
          </a:xfrm>
          <a:prstGeom prst="rect">
            <a:avLst/>
          </a:prstGeom>
        </p:spPr>
      </p:pic>
      <p:pic>
        <p:nvPicPr>
          <p:cNvPr id="11" name="Picture 10"/>
          <p:cNvPicPr/>
          <p:nvPr/>
        </p:nvPicPr>
        <p:blipFill>
          <a:blip r:embed="rId8" cstate="print">
            <a:extLst>
              <a:ext uri="{28A0092B-C50C-407E-A947-70E740481C1C}">
                <a14:useLocalDpi xmlns:a14="http://schemas.microsoft.com/office/drawing/2010/main" val="0"/>
              </a:ext>
            </a:extLst>
          </a:blip>
          <a:stretch>
            <a:fillRect/>
          </a:stretch>
        </p:blipFill>
        <p:spPr>
          <a:xfrm>
            <a:off x="8650545" y="730287"/>
            <a:ext cx="956343" cy="789420"/>
          </a:xfrm>
          <a:prstGeom prst="rect">
            <a:avLst/>
          </a:prstGeom>
        </p:spPr>
      </p:pic>
      <p:pic>
        <p:nvPicPr>
          <p:cNvPr id="12" name="Picture 11"/>
          <p:cNvPicPr/>
          <p:nvPr/>
        </p:nvPicPr>
        <p:blipFill>
          <a:blip r:embed="rId9" cstate="print">
            <a:extLst>
              <a:ext uri="{28A0092B-C50C-407E-A947-70E740481C1C}">
                <a14:useLocalDpi xmlns:a14="http://schemas.microsoft.com/office/drawing/2010/main" val="0"/>
              </a:ext>
            </a:extLst>
          </a:blip>
          <a:stretch>
            <a:fillRect/>
          </a:stretch>
        </p:blipFill>
        <p:spPr>
          <a:xfrm>
            <a:off x="9901483" y="730287"/>
            <a:ext cx="933792" cy="789420"/>
          </a:xfrm>
          <a:prstGeom prst="rect">
            <a:avLst/>
          </a:prstGeom>
        </p:spPr>
      </p:pic>
      <p:pic>
        <p:nvPicPr>
          <p:cNvPr id="14" name="Content Placeholder 13"/>
          <p:cNvPicPr>
            <a:picLocks noGrp="1" noChangeAspect="1"/>
          </p:cNvPicPr>
          <p:nvPr>
            <p:ph sz="half" idx="1"/>
          </p:nvPr>
        </p:nvPicPr>
        <p:blipFill rotWithShape="1">
          <a:blip r:embed="rId10"/>
          <a:srcRect l="67743" t="44015" r="4687" b="11317"/>
          <a:stretch/>
        </p:blipFill>
        <p:spPr>
          <a:xfrm>
            <a:off x="1162824" y="2170675"/>
            <a:ext cx="4310697" cy="3926575"/>
          </a:xfrm>
          <a:prstGeom prst="rect">
            <a:avLst/>
          </a:prstGeom>
        </p:spPr>
      </p:pic>
      <p:pic>
        <p:nvPicPr>
          <p:cNvPr id="15" name="Picture 14"/>
          <p:cNvPicPr>
            <a:picLocks noChangeAspect="1"/>
          </p:cNvPicPr>
          <p:nvPr/>
        </p:nvPicPr>
        <p:blipFill rotWithShape="1">
          <a:blip r:embed="rId11"/>
          <a:srcRect l="4335" t="15977" r="37858" b="22755"/>
          <a:stretch/>
        </p:blipFill>
        <p:spPr>
          <a:xfrm>
            <a:off x="8596617" y="4094565"/>
            <a:ext cx="3543524" cy="2111552"/>
          </a:xfrm>
          <a:prstGeom prst="rect">
            <a:avLst/>
          </a:prstGeom>
        </p:spPr>
      </p:pic>
    </p:spTree>
    <p:extLst>
      <p:ext uri="{BB962C8B-B14F-4D97-AF65-F5344CB8AC3E}">
        <p14:creationId xmlns:p14="http://schemas.microsoft.com/office/powerpoint/2010/main" val="26881196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1146220"/>
            <a:ext cx="9601196" cy="1139779"/>
          </a:xfrm>
        </p:spPr>
        <p:txBody>
          <a:bodyPr>
            <a:normAutofit/>
          </a:bodyPr>
          <a:lstStyle/>
          <a:p>
            <a:pPr algn="l"/>
            <a:r>
              <a:rPr lang="en-GB" b="1" dirty="0" smtClean="0"/>
              <a:t>‘The UTC Junior Apprentice’: Task #4</a:t>
            </a:r>
            <a:endParaRPr lang="en-GB" b="1" dirty="0"/>
          </a:p>
        </p:txBody>
      </p:sp>
      <p:sp>
        <p:nvSpPr>
          <p:cNvPr id="13" name="Content Placeholder 12"/>
          <p:cNvSpPr>
            <a:spLocks noGrp="1"/>
          </p:cNvSpPr>
          <p:nvPr>
            <p:ph sz="half" idx="2"/>
          </p:nvPr>
        </p:nvSpPr>
        <p:spPr>
          <a:xfrm>
            <a:off x="5473521" y="2560319"/>
            <a:ext cx="5666704" cy="3536931"/>
          </a:xfrm>
        </p:spPr>
        <p:txBody>
          <a:bodyPr>
            <a:normAutofit fontScale="92500" lnSpcReduction="20000"/>
          </a:bodyPr>
          <a:lstStyle/>
          <a:p>
            <a:pPr marL="0" indent="0">
              <a:buNone/>
            </a:pPr>
            <a:r>
              <a:rPr lang="en-GB" b="1" dirty="0" smtClean="0"/>
              <a:t>Help and Hints before you start…</a:t>
            </a:r>
          </a:p>
          <a:p>
            <a:r>
              <a:rPr lang="en-GB" dirty="0" smtClean="0"/>
              <a:t>Have a little look on this link at what to include in terms of language and structure when writing a leaflet or brochure: </a:t>
            </a:r>
            <a:r>
              <a:rPr lang="en-GB" dirty="0">
                <a:hlinkClick r:id="rId2"/>
              </a:rPr>
              <a:t>https://</a:t>
            </a:r>
            <a:r>
              <a:rPr lang="en-GB" dirty="0" smtClean="0">
                <a:hlinkClick r:id="rId2"/>
              </a:rPr>
              <a:t>www.bbc.co.uk/bitesize/guides/zqbdqty/revision/3</a:t>
            </a:r>
            <a:endParaRPr lang="en-GB" dirty="0" smtClean="0"/>
          </a:p>
          <a:p>
            <a:r>
              <a:rPr lang="en-GB" dirty="0" smtClean="0"/>
              <a:t>Revise how to use </a:t>
            </a:r>
            <a:r>
              <a:rPr lang="en-GB" dirty="0"/>
              <a:t>writing techniques such as </a:t>
            </a:r>
            <a:r>
              <a:rPr lang="en-GB" dirty="0" smtClean="0"/>
              <a:t>alliteration, personal pronouns, direct address and tone which are crucial in this type of text. </a:t>
            </a:r>
          </a:p>
          <a:p>
            <a:r>
              <a:rPr lang="en-GB" dirty="0" smtClean="0"/>
              <a:t>Look at some examples of leaflet or brochures around the house or online before you start </a:t>
            </a:r>
            <a:r>
              <a:rPr lang="en-GB" dirty="0" smtClean="0">
                <a:sym typeface="Wingdings" panose="05000000000000000000" pitchFamily="2" charset="2"/>
              </a:rPr>
              <a:t> </a:t>
            </a:r>
            <a:endParaRPr lang="en-GB" dirty="0"/>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982520" y="741717"/>
            <a:ext cx="1058389" cy="777990"/>
          </a:xfrm>
          <a:prstGeom prst="rect">
            <a:avLst/>
          </a:prstGeom>
        </p:spPr>
      </p:pic>
      <p:pic>
        <p:nvPicPr>
          <p:cNvPr id="6" name="Picture 5"/>
          <p:cNvPicPr/>
          <p:nvPr/>
        </p:nvPicPr>
        <p:blipFill>
          <a:blip r:embed="rId4" cstate="print">
            <a:extLst>
              <a:ext uri="{28A0092B-C50C-407E-A947-70E740481C1C}">
                <a14:useLocalDpi xmlns:a14="http://schemas.microsoft.com/office/drawing/2010/main" val="0"/>
              </a:ext>
            </a:extLst>
          </a:blip>
          <a:stretch>
            <a:fillRect/>
          </a:stretch>
        </p:blipFill>
        <p:spPr>
          <a:xfrm>
            <a:off x="2240726" y="730287"/>
            <a:ext cx="965727" cy="789420"/>
          </a:xfrm>
          <a:prstGeom prst="rect">
            <a:avLst/>
          </a:prstGeom>
        </p:spPr>
      </p:pic>
      <p:pic>
        <p:nvPicPr>
          <p:cNvPr id="7" name="Picture 6"/>
          <p:cNvPicPr/>
          <p:nvPr/>
        </p:nvPicPr>
        <p:blipFill>
          <a:blip r:embed="rId5" cstate="print">
            <a:extLst>
              <a:ext uri="{28A0092B-C50C-407E-A947-70E740481C1C}">
                <a14:useLocalDpi xmlns:a14="http://schemas.microsoft.com/office/drawing/2010/main" val="0"/>
              </a:ext>
            </a:extLst>
          </a:blip>
          <a:stretch>
            <a:fillRect/>
          </a:stretch>
        </p:blipFill>
        <p:spPr>
          <a:xfrm>
            <a:off x="3606086" y="730287"/>
            <a:ext cx="937678" cy="789420"/>
          </a:xfrm>
          <a:prstGeom prst="rect">
            <a:avLst/>
          </a:prstGeom>
        </p:spPr>
      </p:pic>
      <p:pic>
        <p:nvPicPr>
          <p:cNvPr id="8" name="Picture 7"/>
          <p:cNvPicPr/>
          <p:nvPr/>
        </p:nvPicPr>
        <p:blipFill>
          <a:blip r:embed="rId6" cstate="print">
            <a:extLst>
              <a:ext uri="{28A0092B-C50C-407E-A947-70E740481C1C}">
                <a14:useLocalDpi xmlns:a14="http://schemas.microsoft.com/office/drawing/2010/main" val="0"/>
              </a:ext>
            </a:extLst>
          </a:blip>
          <a:stretch>
            <a:fillRect/>
          </a:stretch>
        </p:blipFill>
        <p:spPr>
          <a:xfrm>
            <a:off x="4943396" y="741717"/>
            <a:ext cx="912627" cy="777990"/>
          </a:xfrm>
          <a:prstGeom prst="rect">
            <a:avLst/>
          </a:prstGeom>
        </p:spPr>
      </p:pic>
      <p:pic>
        <p:nvPicPr>
          <p:cNvPr id="9" name="Picture 8"/>
          <p:cNvPicPr/>
          <p:nvPr/>
        </p:nvPicPr>
        <p:blipFill>
          <a:blip r:embed="rId7" cstate="print">
            <a:extLst>
              <a:ext uri="{28A0092B-C50C-407E-A947-70E740481C1C}">
                <a14:useLocalDpi xmlns:a14="http://schemas.microsoft.com/office/drawing/2010/main" val="0"/>
              </a:ext>
            </a:extLst>
          </a:blip>
          <a:stretch>
            <a:fillRect/>
          </a:stretch>
        </p:blipFill>
        <p:spPr>
          <a:xfrm>
            <a:off x="6189386" y="741717"/>
            <a:ext cx="917575" cy="777990"/>
          </a:xfrm>
          <a:prstGeom prst="rect">
            <a:avLst/>
          </a:prstGeom>
        </p:spPr>
      </p:pic>
      <p:pic>
        <p:nvPicPr>
          <p:cNvPr id="10" name="Picture 9"/>
          <p:cNvPicPr/>
          <p:nvPr/>
        </p:nvPicPr>
        <p:blipFill>
          <a:blip r:embed="rId8" cstate="print">
            <a:extLst>
              <a:ext uri="{28A0092B-C50C-407E-A947-70E740481C1C}">
                <a14:useLocalDpi xmlns:a14="http://schemas.microsoft.com/office/drawing/2010/main" val="0"/>
              </a:ext>
            </a:extLst>
          </a:blip>
          <a:stretch>
            <a:fillRect/>
          </a:stretch>
        </p:blipFill>
        <p:spPr>
          <a:xfrm>
            <a:off x="7440324" y="730997"/>
            <a:ext cx="876858" cy="788710"/>
          </a:xfrm>
          <a:prstGeom prst="rect">
            <a:avLst/>
          </a:prstGeom>
        </p:spPr>
      </p:pic>
      <p:pic>
        <p:nvPicPr>
          <p:cNvPr id="11" name="Picture 10"/>
          <p:cNvPicPr/>
          <p:nvPr/>
        </p:nvPicPr>
        <p:blipFill>
          <a:blip r:embed="rId9" cstate="print">
            <a:extLst>
              <a:ext uri="{28A0092B-C50C-407E-A947-70E740481C1C}">
                <a14:useLocalDpi xmlns:a14="http://schemas.microsoft.com/office/drawing/2010/main" val="0"/>
              </a:ext>
            </a:extLst>
          </a:blip>
          <a:stretch>
            <a:fillRect/>
          </a:stretch>
        </p:blipFill>
        <p:spPr>
          <a:xfrm>
            <a:off x="8650545" y="730287"/>
            <a:ext cx="956343" cy="789420"/>
          </a:xfrm>
          <a:prstGeom prst="rect">
            <a:avLst/>
          </a:prstGeom>
        </p:spPr>
      </p:pic>
      <p:pic>
        <p:nvPicPr>
          <p:cNvPr id="12" name="Picture 11"/>
          <p:cNvPicPr/>
          <p:nvPr/>
        </p:nvPicPr>
        <p:blipFill>
          <a:blip r:embed="rId10" cstate="print">
            <a:extLst>
              <a:ext uri="{28A0092B-C50C-407E-A947-70E740481C1C}">
                <a14:useLocalDpi xmlns:a14="http://schemas.microsoft.com/office/drawing/2010/main" val="0"/>
              </a:ext>
            </a:extLst>
          </a:blip>
          <a:stretch>
            <a:fillRect/>
          </a:stretch>
        </p:blipFill>
        <p:spPr>
          <a:xfrm>
            <a:off x="9901483" y="730287"/>
            <a:ext cx="933792" cy="789420"/>
          </a:xfrm>
          <a:prstGeom prst="rect">
            <a:avLst/>
          </a:prstGeom>
        </p:spPr>
      </p:pic>
      <p:pic>
        <p:nvPicPr>
          <p:cNvPr id="14" name="Content Placeholder 13"/>
          <p:cNvPicPr>
            <a:picLocks noGrp="1" noChangeAspect="1"/>
          </p:cNvPicPr>
          <p:nvPr>
            <p:ph sz="half" idx="1"/>
          </p:nvPr>
        </p:nvPicPr>
        <p:blipFill rotWithShape="1">
          <a:blip r:embed="rId11"/>
          <a:srcRect l="31714" t="29449" r="44267" b="39478"/>
          <a:stretch/>
        </p:blipFill>
        <p:spPr>
          <a:xfrm>
            <a:off x="721632" y="2560319"/>
            <a:ext cx="4678077" cy="3402599"/>
          </a:xfrm>
          <a:prstGeom prst="rect">
            <a:avLst/>
          </a:prstGeom>
        </p:spPr>
      </p:pic>
    </p:spTree>
    <p:extLst>
      <p:ext uri="{BB962C8B-B14F-4D97-AF65-F5344CB8AC3E}">
        <p14:creationId xmlns:p14="http://schemas.microsoft.com/office/powerpoint/2010/main" val="19314238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1146220"/>
            <a:ext cx="9601196" cy="1139779"/>
          </a:xfrm>
        </p:spPr>
        <p:txBody>
          <a:bodyPr>
            <a:normAutofit/>
          </a:bodyPr>
          <a:lstStyle/>
          <a:p>
            <a:pPr algn="l"/>
            <a:r>
              <a:rPr lang="en-GB" b="1" dirty="0" smtClean="0"/>
              <a:t>‘The UTC Junior Apprentice’: Task #5</a:t>
            </a:r>
            <a:endParaRPr lang="en-GB" b="1" dirty="0"/>
          </a:p>
        </p:txBody>
      </p:sp>
      <p:sp>
        <p:nvSpPr>
          <p:cNvPr id="13" name="Content Placeholder 12"/>
          <p:cNvSpPr>
            <a:spLocks noGrp="1"/>
          </p:cNvSpPr>
          <p:nvPr>
            <p:ph sz="half" idx="2"/>
          </p:nvPr>
        </p:nvSpPr>
        <p:spPr>
          <a:xfrm>
            <a:off x="5473521" y="2560319"/>
            <a:ext cx="5666704" cy="3536931"/>
          </a:xfrm>
        </p:spPr>
        <p:txBody>
          <a:bodyPr>
            <a:normAutofit fontScale="85000" lnSpcReduction="20000"/>
          </a:bodyPr>
          <a:lstStyle/>
          <a:p>
            <a:pPr marL="0" indent="0">
              <a:buNone/>
            </a:pPr>
            <a:r>
              <a:rPr lang="en-GB" b="1" dirty="0" smtClean="0"/>
              <a:t>Help and Hints before you start…</a:t>
            </a:r>
          </a:p>
          <a:p>
            <a:r>
              <a:rPr lang="en-GB" dirty="0" smtClean="0"/>
              <a:t>Have a little look on this link at what a blog is and what you should include: </a:t>
            </a:r>
            <a:r>
              <a:rPr lang="en-GB" dirty="0">
                <a:hlinkClick r:id="rId2"/>
              </a:rPr>
              <a:t>https://</a:t>
            </a:r>
            <a:r>
              <a:rPr lang="en-GB" dirty="0" smtClean="0">
                <a:hlinkClick r:id="rId2"/>
              </a:rPr>
              <a:t>www.bbc.co.uk/bitesize/guides/zqbdqty/revision/7</a:t>
            </a:r>
            <a:endParaRPr lang="en-GB" dirty="0" smtClean="0"/>
          </a:p>
          <a:p>
            <a:r>
              <a:rPr lang="en-GB" dirty="0" smtClean="0"/>
              <a:t>You might also want to revise how to engage with your audience through specific language choices to create a distinct relationship between you and the reader (audience). </a:t>
            </a:r>
          </a:p>
          <a:p>
            <a:r>
              <a:rPr lang="en-GB" dirty="0" smtClean="0"/>
              <a:t>Look at some blogs online for travel, make-up tutorials, fashion or restaurants to get an idea of the style that you should adopt. </a:t>
            </a:r>
            <a:endParaRPr lang="en-GB" dirty="0"/>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982520" y="741717"/>
            <a:ext cx="1058389" cy="777990"/>
          </a:xfrm>
          <a:prstGeom prst="rect">
            <a:avLst/>
          </a:prstGeom>
        </p:spPr>
      </p:pic>
      <p:pic>
        <p:nvPicPr>
          <p:cNvPr id="6" name="Picture 5"/>
          <p:cNvPicPr/>
          <p:nvPr/>
        </p:nvPicPr>
        <p:blipFill>
          <a:blip r:embed="rId4" cstate="print">
            <a:extLst>
              <a:ext uri="{28A0092B-C50C-407E-A947-70E740481C1C}">
                <a14:useLocalDpi xmlns:a14="http://schemas.microsoft.com/office/drawing/2010/main" val="0"/>
              </a:ext>
            </a:extLst>
          </a:blip>
          <a:stretch>
            <a:fillRect/>
          </a:stretch>
        </p:blipFill>
        <p:spPr>
          <a:xfrm>
            <a:off x="2240726" y="730287"/>
            <a:ext cx="965727" cy="789420"/>
          </a:xfrm>
          <a:prstGeom prst="rect">
            <a:avLst/>
          </a:prstGeom>
        </p:spPr>
      </p:pic>
      <p:pic>
        <p:nvPicPr>
          <p:cNvPr id="7" name="Picture 6"/>
          <p:cNvPicPr/>
          <p:nvPr/>
        </p:nvPicPr>
        <p:blipFill>
          <a:blip r:embed="rId5" cstate="print">
            <a:extLst>
              <a:ext uri="{28A0092B-C50C-407E-A947-70E740481C1C}">
                <a14:useLocalDpi xmlns:a14="http://schemas.microsoft.com/office/drawing/2010/main" val="0"/>
              </a:ext>
            </a:extLst>
          </a:blip>
          <a:stretch>
            <a:fillRect/>
          </a:stretch>
        </p:blipFill>
        <p:spPr>
          <a:xfrm>
            <a:off x="3606086" y="730287"/>
            <a:ext cx="937678" cy="789420"/>
          </a:xfrm>
          <a:prstGeom prst="rect">
            <a:avLst/>
          </a:prstGeom>
        </p:spPr>
      </p:pic>
      <p:pic>
        <p:nvPicPr>
          <p:cNvPr id="8" name="Picture 7"/>
          <p:cNvPicPr/>
          <p:nvPr/>
        </p:nvPicPr>
        <p:blipFill>
          <a:blip r:embed="rId6" cstate="print">
            <a:extLst>
              <a:ext uri="{28A0092B-C50C-407E-A947-70E740481C1C}">
                <a14:useLocalDpi xmlns:a14="http://schemas.microsoft.com/office/drawing/2010/main" val="0"/>
              </a:ext>
            </a:extLst>
          </a:blip>
          <a:stretch>
            <a:fillRect/>
          </a:stretch>
        </p:blipFill>
        <p:spPr>
          <a:xfrm>
            <a:off x="4943396" y="741717"/>
            <a:ext cx="912627" cy="777990"/>
          </a:xfrm>
          <a:prstGeom prst="rect">
            <a:avLst/>
          </a:prstGeom>
        </p:spPr>
      </p:pic>
      <p:pic>
        <p:nvPicPr>
          <p:cNvPr id="9" name="Picture 8"/>
          <p:cNvPicPr/>
          <p:nvPr/>
        </p:nvPicPr>
        <p:blipFill>
          <a:blip r:embed="rId7" cstate="print">
            <a:extLst>
              <a:ext uri="{28A0092B-C50C-407E-A947-70E740481C1C}">
                <a14:useLocalDpi xmlns:a14="http://schemas.microsoft.com/office/drawing/2010/main" val="0"/>
              </a:ext>
            </a:extLst>
          </a:blip>
          <a:stretch>
            <a:fillRect/>
          </a:stretch>
        </p:blipFill>
        <p:spPr>
          <a:xfrm>
            <a:off x="6189386" y="741717"/>
            <a:ext cx="917575" cy="777990"/>
          </a:xfrm>
          <a:prstGeom prst="rect">
            <a:avLst/>
          </a:prstGeom>
        </p:spPr>
      </p:pic>
      <p:pic>
        <p:nvPicPr>
          <p:cNvPr id="10" name="Picture 9"/>
          <p:cNvPicPr/>
          <p:nvPr/>
        </p:nvPicPr>
        <p:blipFill>
          <a:blip r:embed="rId8" cstate="print">
            <a:extLst>
              <a:ext uri="{28A0092B-C50C-407E-A947-70E740481C1C}">
                <a14:useLocalDpi xmlns:a14="http://schemas.microsoft.com/office/drawing/2010/main" val="0"/>
              </a:ext>
            </a:extLst>
          </a:blip>
          <a:stretch>
            <a:fillRect/>
          </a:stretch>
        </p:blipFill>
        <p:spPr>
          <a:xfrm>
            <a:off x="7440324" y="730997"/>
            <a:ext cx="876858" cy="788710"/>
          </a:xfrm>
          <a:prstGeom prst="rect">
            <a:avLst/>
          </a:prstGeom>
        </p:spPr>
      </p:pic>
      <p:pic>
        <p:nvPicPr>
          <p:cNvPr id="11" name="Picture 10"/>
          <p:cNvPicPr/>
          <p:nvPr/>
        </p:nvPicPr>
        <p:blipFill>
          <a:blip r:embed="rId9" cstate="print">
            <a:extLst>
              <a:ext uri="{28A0092B-C50C-407E-A947-70E740481C1C}">
                <a14:useLocalDpi xmlns:a14="http://schemas.microsoft.com/office/drawing/2010/main" val="0"/>
              </a:ext>
            </a:extLst>
          </a:blip>
          <a:stretch>
            <a:fillRect/>
          </a:stretch>
        </p:blipFill>
        <p:spPr>
          <a:xfrm>
            <a:off x="8650545" y="730287"/>
            <a:ext cx="956343" cy="789420"/>
          </a:xfrm>
          <a:prstGeom prst="rect">
            <a:avLst/>
          </a:prstGeom>
        </p:spPr>
      </p:pic>
      <p:pic>
        <p:nvPicPr>
          <p:cNvPr id="12" name="Picture 11"/>
          <p:cNvPicPr/>
          <p:nvPr/>
        </p:nvPicPr>
        <p:blipFill>
          <a:blip r:embed="rId10" cstate="print">
            <a:extLst>
              <a:ext uri="{28A0092B-C50C-407E-A947-70E740481C1C}">
                <a14:useLocalDpi xmlns:a14="http://schemas.microsoft.com/office/drawing/2010/main" val="0"/>
              </a:ext>
            </a:extLst>
          </a:blip>
          <a:stretch>
            <a:fillRect/>
          </a:stretch>
        </p:blipFill>
        <p:spPr>
          <a:xfrm>
            <a:off x="9901483" y="730287"/>
            <a:ext cx="933792" cy="789420"/>
          </a:xfrm>
          <a:prstGeom prst="rect">
            <a:avLst/>
          </a:prstGeom>
        </p:spPr>
      </p:pic>
      <p:pic>
        <p:nvPicPr>
          <p:cNvPr id="14" name="Content Placeholder 13"/>
          <p:cNvPicPr>
            <a:picLocks noGrp="1" noChangeAspect="1"/>
          </p:cNvPicPr>
          <p:nvPr>
            <p:ph sz="half" idx="1"/>
          </p:nvPr>
        </p:nvPicPr>
        <p:blipFill rotWithShape="1">
          <a:blip r:embed="rId11"/>
          <a:srcRect l="56005" t="27993" r="18335" b="38992"/>
          <a:stretch/>
        </p:blipFill>
        <p:spPr>
          <a:xfrm>
            <a:off x="785134" y="2690503"/>
            <a:ext cx="4709325" cy="3406748"/>
          </a:xfrm>
          <a:prstGeom prst="rect">
            <a:avLst/>
          </a:prstGeom>
        </p:spPr>
      </p:pic>
    </p:spTree>
    <p:extLst>
      <p:ext uri="{BB962C8B-B14F-4D97-AF65-F5344CB8AC3E}">
        <p14:creationId xmlns:p14="http://schemas.microsoft.com/office/powerpoint/2010/main" val="35939042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1146220"/>
            <a:ext cx="9601196" cy="1139779"/>
          </a:xfrm>
        </p:spPr>
        <p:txBody>
          <a:bodyPr>
            <a:normAutofit/>
          </a:bodyPr>
          <a:lstStyle/>
          <a:p>
            <a:pPr algn="l"/>
            <a:r>
              <a:rPr lang="en-GB" b="1" dirty="0" smtClean="0"/>
              <a:t>‘The UTC Junior Apprentice’: Task #6</a:t>
            </a:r>
            <a:endParaRPr lang="en-GB" b="1" dirty="0"/>
          </a:p>
        </p:txBody>
      </p:sp>
      <p:sp>
        <p:nvSpPr>
          <p:cNvPr id="13" name="Content Placeholder 12"/>
          <p:cNvSpPr>
            <a:spLocks noGrp="1"/>
          </p:cNvSpPr>
          <p:nvPr>
            <p:ph sz="half" idx="2"/>
          </p:nvPr>
        </p:nvSpPr>
        <p:spPr>
          <a:xfrm>
            <a:off x="5473521" y="2560319"/>
            <a:ext cx="5666704" cy="3536931"/>
          </a:xfrm>
        </p:spPr>
        <p:txBody>
          <a:bodyPr>
            <a:normAutofit fontScale="92500" lnSpcReduction="20000"/>
          </a:bodyPr>
          <a:lstStyle/>
          <a:p>
            <a:pPr marL="0" indent="0">
              <a:buNone/>
            </a:pPr>
            <a:r>
              <a:rPr lang="en-GB" b="1" dirty="0" smtClean="0"/>
              <a:t>Help and Hints before you start…</a:t>
            </a:r>
          </a:p>
          <a:p>
            <a:r>
              <a:rPr lang="en-GB" dirty="0" smtClean="0"/>
              <a:t>Have a little look on this link at the website layout and design: </a:t>
            </a:r>
            <a:r>
              <a:rPr lang="en-GB" dirty="0">
                <a:hlinkClick r:id="rId2"/>
              </a:rPr>
              <a:t>https://</a:t>
            </a:r>
            <a:r>
              <a:rPr lang="en-GB" dirty="0" smtClean="0">
                <a:hlinkClick r:id="rId2"/>
              </a:rPr>
              <a:t>www.bbc.co.uk/news/world-europe-49918719</a:t>
            </a:r>
            <a:endParaRPr lang="en-GB" dirty="0" smtClean="0"/>
          </a:p>
          <a:p>
            <a:r>
              <a:rPr lang="en-GB" dirty="0" smtClean="0"/>
              <a:t>Think carefully about the different sections that you could include to promote your business or product. </a:t>
            </a:r>
          </a:p>
          <a:p>
            <a:r>
              <a:rPr lang="en-GB" dirty="0" smtClean="0"/>
              <a:t>Include some quotes which endorse your product from engineering professionals and experts. </a:t>
            </a:r>
            <a:endParaRPr lang="en-GB" dirty="0"/>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982520" y="741717"/>
            <a:ext cx="1058389" cy="777990"/>
          </a:xfrm>
          <a:prstGeom prst="rect">
            <a:avLst/>
          </a:prstGeom>
        </p:spPr>
      </p:pic>
      <p:pic>
        <p:nvPicPr>
          <p:cNvPr id="6" name="Picture 5"/>
          <p:cNvPicPr/>
          <p:nvPr/>
        </p:nvPicPr>
        <p:blipFill>
          <a:blip r:embed="rId4" cstate="print">
            <a:extLst>
              <a:ext uri="{28A0092B-C50C-407E-A947-70E740481C1C}">
                <a14:useLocalDpi xmlns:a14="http://schemas.microsoft.com/office/drawing/2010/main" val="0"/>
              </a:ext>
            </a:extLst>
          </a:blip>
          <a:stretch>
            <a:fillRect/>
          </a:stretch>
        </p:blipFill>
        <p:spPr>
          <a:xfrm>
            <a:off x="2240726" y="730287"/>
            <a:ext cx="965727" cy="789420"/>
          </a:xfrm>
          <a:prstGeom prst="rect">
            <a:avLst/>
          </a:prstGeom>
        </p:spPr>
      </p:pic>
      <p:pic>
        <p:nvPicPr>
          <p:cNvPr id="7" name="Picture 6"/>
          <p:cNvPicPr/>
          <p:nvPr/>
        </p:nvPicPr>
        <p:blipFill>
          <a:blip r:embed="rId5" cstate="print">
            <a:extLst>
              <a:ext uri="{28A0092B-C50C-407E-A947-70E740481C1C}">
                <a14:useLocalDpi xmlns:a14="http://schemas.microsoft.com/office/drawing/2010/main" val="0"/>
              </a:ext>
            </a:extLst>
          </a:blip>
          <a:stretch>
            <a:fillRect/>
          </a:stretch>
        </p:blipFill>
        <p:spPr>
          <a:xfrm>
            <a:off x="3606086" y="730287"/>
            <a:ext cx="937678" cy="789420"/>
          </a:xfrm>
          <a:prstGeom prst="rect">
            <a:avLst/>
          </a:prstGeom>
        </p:spPr>
      </p:pic>
      <p:pic>
        <p:nvPicPr>
          <p:cNvPr id="8" name="Picture 7"/>
          <p:cNvPicPr/>
          <p:nvPr/>
        </p:nvPicPr>
        <p:blipFill>
          <a:blip r:embed="rId6" cstate="print">
            <a:extLst>
              <a:ext uri="{28A0092B-C50C-407E-A947-70E740481C1C}">
                <a14:useLocalDpi xmlns:a14="http://schemas.microsoft.com/office/drawing/2010/main" val="0"/>
              </a:ext>
            </a:extLst>
          </a:blip>
          <a:stretch>
            <a:fillRect/>
          </a:stretch>
        </p:blipFill>
        <p:spPr>
          <a:xfrm>
            <a:off x="4943396" y="741717"/>
            <a:ext cx="912627" cy="777990"/>
          </a:xfrm>
          <a:prstGeom prst="rect">
            <a:avLst/>
          </a:prstGeom>
        </p:spPr>
      </p:pic>
      <p:pic>
        <p:nvPicPr>
          <p:cNvPr id="9" name="Picture 8"/>
          <p:cNvPicPr/>
          <p:nvPr/>
        </p:nvPicPr>
        <p:blipFill>
          <a:blip r:embed="rId7" cstate="print">
            <a:extLst>
              <a:ext uri="{28A0092B-C50C-407E-A947-70E740481C1C}">
                <a14:useLocalDpi xmlns:a14="http://schemas.microsoft.com/office/drawing/2010/main" val="0"/>
              </a:ext>
            </a:extLst>
          </a:blip>
          <a:stretch>
            <a:fillRect/>
          </a:stretch>
        </p:blipFill>
        <p:spPr>
          <a:xfrm>
            <a:off x="6189386" y="741717"/>
            <a:ext cx="917575" cy="777990"/>
          </a:xfrm>
          <a:prstGeom prst="rect">
            <a:avLst/>
          </a:prstGeom>
        </p:spPr>
      </p:pic>
      <p:pic>
        <p:nvPicPr>
          <p:cNvPr id="10" name="Picture 9"/>
          <p:cNvPicPr/>
          <p:nvPr/>
        </p:nvPicPr>
        <p:blipFill>
          <a:blip r:embed="rId8" cstate="print">
            <a:extLst>
              <a:ext uri="{28A0092B-C50C-407E-A947-70E740481C1C}">
                <a14:useLocalDpi xmlns:a14="http://schemas.microsoft.com/office/drawing/2010/main" val="0"/>
              </a:ext>
            </a:extLst>
          </a:blip>
          <a:stretch>
            <a:fillRect/>
          </a:stretch>
        </p:blipFill>
        <p:spPr>
          <a:xfrm>
            <a:off x="7440324" y="730997"/>
            <a:ext cx="876858" cy="788710"/>
          </a:xfrm>
          <a:prstGeom prst="rect">
            <a:avLst/>
          </a:prstGeom>
        </p:spPr>
      </p:pic>
      <p:pic>
        <p:nvPicPr>
          <p:cNvPr id="11" name="Picture 10"/>
          <p:cNvPicPr/>
          <p:nvPr/>
        </p:nvPicPr>
        <p:blipFill>
          <a:blip r:embed="rId9" cstate="print">
            <a:extLst>
              <a:ext uri="{28A0092B-C50C-407E-A947-70E740481C1C}">
                <a14:useLocalDpi xmlns:a14="http://schemas.microsoft.com/office/drawing/2010/main" val="0"/>
              </a:ext>
            </a:extLst>
          </a:blip>
          <a:stretch>
            <a:fillRect/>
          </a:stretch>
        </p:blipFill>
        <p:spPr>
          <a:xfrm>
            <a:off x="8650545" y="730287"/>
            <a:ext cx="956343" cy="789420"/>
          </a:xfrm>
          <a:prstGeom prst="rect">
            <a:avLst/>
          </a:prstGeom>
        </p:spPr>
      </p:pic>
      <p:pic>
        <p:nvPicPr>
          <p:cNvPr id="12" name="Picture 11"/>
          <p:cNvPicPr/>
          <p:nvPr/>
        </p:nvPicPr>
        <p:blipFill>
          <a:blip r:embed="rId10" cstate="print">
            <a:extLst>
              <a:ext uri="{28A0092B-C50C-407E-A947-70E740481C1C}">
                <a14:useLocalDpi xmlns:a14="http://schemas.microsoft.com/office/drawing/2010/main" val="0"/>
              </a:ext>
            </a:extLst>
          </a:blip>
          <a:stretch>
            <a:fillRect/>
          </a:stretch>
        </p:blipFill>
        <p:spPr>
          <a:xfrm>
            <a:off x="9901483" y="730287"/>
            <a:ext cx="933792" cy="789420"/>
          </a:xfrm>
          <a:prstGeom prst="rect">
            <a:avLst/>
          </a:prstGeom>
        </p:spPr>
      </p:pic>
      <p:pic>
        <p:nvPicPr>
          <p:cNvPr id="4" name="Content Placeholder 3"/>
          <p:cNvPicPr>
            <a:picLocks noGrp="1" noChangeAspect="1"/>
          </p:cNvPicPr>
          <p:nvPr>
            <p:ph sz="half" idx="1"/>
          </p:nvPr>
        </p:nvPicPr>
        <p:blipFill rotWithShape="1">
          <a:blip r:embed="rId11"/>
          <a:srcRect l="66924" t="23137" r="2231" b="45304"/>
          <a:stretch/>
        </p:blipFill>
        <p:spPr>
          <a:xfrm>
            <a:off x="827610" y="2701222"/>
            <a:ext cx="4757686" cy="2736719"/>
          </a:xfrm>
          <a:prstGeom prst="rect">
            <a:avLst/>
          </a:prstGeom>
        </p:spPr>
      </p:pic>
    </p:spTree>
    <p:extLst>
      <p:ext uri="{BB962C8B-B14F-4D97-AF65-F5344CB8AC3E}">
        <p14:creationId xmlns:p14="http://schemas.microsoft.com/office/powerpoint/2010/main" val="23688667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1146220"/>
            <a:ext cx="9601196" cy="1139779"/>
          </a:xfrm>
        </p:spPr>
        <p:txBody>
          <a:bodyPr>
            <a:normAutofit/>
          </a:bodyPr>
          <a:lstStyle/>
          <a:p>
            <a:pPr algn="l"/>
            <a:r>
              <a:rPr lang="en-GB" b="1" dirty="0" smtClean="0"/>
              <a:t>‘The UTC Junior Apprentice’: Task #7</a:t>
            </a:r>
            <a:endParaRPr lang="en-GB" b="1" dirty="0"/>
          </a:p>
        </p:txBody>
      </p:sp>
      <p:sp>
        <p:nvSpPr>
          <p:cNvPr id="13" name="Content Placeholder 12"/>
          <p:cNvSpPr>
            <a:spLocks noGrp="1"/>
          </p:cNvSpPr>
          <p:nvPr>
            <p:ph sz="half" idx="2"/>
          </p:nvPr>
        </p:nvSpPr>
        <p:spPr>
          <a:xfrm>
            <a:off x="5233737" y="2406317"/>
            <a:ext cx="6352674" cy="3862136"/>
          </a:xfrm>
        </p:spPr>
        <p:txBody>
          <a:bodyPr>
            <a:normAutofit fontScale="70000" lnSpcReduction="20000"/>
          </a:bodyPr>
          <a:lstStyle/>
          <a:p>
            <a:pPr marL="0" indent="0">
              <a:buNone/>
            </a:pPr>
            <a:r>
              <a:rPr lang="en-GB" b="1" dirty="0" smtClean="0"/>
              <a:t>Help and Hints before you start…</a:t>
            </a:r>
          </a:p>
          <a:p>
            <a:r>
              <a:rPr lang="en-GB" dirty="0" smtClean="0"/>
              <a:t>Have a little look on this link at what you should include in a letter and the style: </a:t>
            </a:r>
            <a:r>
              <a:rPr lang="en-GB" dirty="0">
                <a:hlinkClick r:id="rId2"/>
              </a:rPr>
              <a:t>https://</a:t>
            </a:r>
            <a:r>
              <a:rPr lang="en-GB" dirty="0" smtClean="0">
                <a:hlinkClick r:id="rId2"/>
              </a:rPr>
              <a:t>www.bbc.co.uk/bitesize/guides/ztwtnbk/revision/3</a:t>
            </a:r>
            <a:endParaRPr lang="en-GB" dirty="0" smtClean="0"/>
          </a:p>
          <a:p>
            <a:r>
              <a:rPr lang="en-GB" dirty="0" smtClean="0"/>
              <a:t>Check of the form of a letter at: </a:t>
            </a:r>
            <a:r>
              <a:rPr lang="en-GB" dirty="0">
                <a:hlinkClick r:id="rId3"/>
              </a:rPr>
              <a:t>https://www.youtube.com/watch?v=T7TM6qmRqus</a:t>
            </a:r>
            <a:endParaRPr lang="en-GB" dirty="0" smtClean="0"/>
          </a:p>
          <a:p>
            <a:r>
              <a:rPr lang="en-GB" dirty="0" smtClean="0"/>
              <a:t>Revise how to use </a:t>
            </a:r>
            <a:r>
              <a:rPr lang="en-GB" dirty="0"/>
              <a:t>writing techniques such as figurative </a:t>
            </a:r>
            <a:r>
              <a:rPr lang="en-GB" dirty="0" smtClean="0"/>
              <a:t>language. For example metaphors, similes, personification and hyperbole which will help to engage the reader by creating imagery that will persuade them to give you a place on the show.  </a:t>
            </a:r>
          </a:p>
          <a:p>
            <a:r>
              <a:rPr lang="en-GB" dirty="0" smtClean="0"/>
              <a:t>Pay close attention to your letter opening. Following on from ‘Dear ________,’ DO NOT WRITE ‘I am writing to…’. Select a DAFOREST feature to engage your target audience and PERSUADE them!  </a:t>
            </a:r>
            <a:endParaRPr lang="en-GB" dirty="0"/>
          </a:p>
        </p:txBody>
      </p:sp>
      <p:pic>
        <p:nvPicPr>
          <p:cNvPr id="5" name="Picture 4"/>
          <p:cNvPicPr/>
          <p:nvPr/>
        </p:nvPicPr>
        <p:blipFill>
          <a:blip r:embed="rId4" cstate="print">
            <a:extLst>
              <a:ext uri="{28A0092B-C50C-407E-A947-70E740481C1C}">
                <a14:useLocalDpi xmlns:a14="http://schemas.microsoft.com/office/drawing/2010/main" val="0"/>
              </a:ext>
            </a:extLst>
          </a:blip>
          <a:stretch>
            <a:fillRect/>
          </a:stretch>
        </p:blipFill>
        <p:spPr>
          <a:xfrm>
            <a:off x="982520" y="741717"/>
            <a:ext cx="1058389" cy="777990"/>
          </a:xfrm>
          <a:prstGeom prst="rect">
            <a:avLst/>
          </a:prstGeom>
        </p:spPr>
      </p:pic>
      <p:pic>
        <p:nvPicPr>
          <p:cNvPr id="6" name="Picture 5"/>
          <p:cNvPicPr/>
          <p:nvPr/>
        </p:nvPicPr>
        <p:blipFill>
          <a:blip r:embed="rId5" cstate="print">
            <a:extLst>
              <a:ext uri="{28A0092B-C50C-407E-A947-70E740481C1C}">
                <a14:useLocalDpi xmlns:a14="http://schemas.microsoft.com/office/drawing/2010/main" val="0"/>
              </a:ext>
            </a:extLst>
          </a:blip>
          <a:stretch>
            <a:fillRect/>
          </a:stretch>
        </p:blipFill>
        <p:spPr>
          <a:xfrm>
            <a:off x="2240726" y="730287"/>
            <a:ext cx="965727" cy="789420"/>
          </a:xfrm>
          <a:prstGeom prst="rect">
            <a:avLst/>
          </a:prstGeom>
        </p:spPr>
      </p:pic>
      <p:pic>
        <p:nvPicPr>
          <p:cNvPr id="7" name="Picture 6"/>
          <p:cNvPicPr/>
          <p:nvPr/>
        </p:nvPicPr>
        <p:blipFill>
          <a:blip r:embed="rId6" cstate="print">
            <a:extLst>
              <a:ext uri="{28A0092B-C50C-407E-A947-70E740481C1C}">
                <a14:useLocalDpi xmlns:a14="http://schemas.microsoft.com/office/drawing/2010/main" val="0"/>
              </a:ext>
            </a:extLst>
          </a:blip>
          <a:stretch>
            <a:fillRect/>
          </a:stretch>
        </p:blipFill>
        <p:spPr>
          <a:xfrm>
            <a:off x="3606086" y="730287"/>
            <a:ext cx="937678" cy="789420"/>
          </a:xfrm>
          <a:prstGeom prst="rect">
            <a:avLst/>
          </a:prstGeom>
        </p:spPr>
      </p:pic>
      <p:pic>
        <p:nvPicPr>
          <p:cNvPr id="8" name="Picture 7"/>
          <p:cNvPicPr/>
          <p:nvPr/>
        </p:nvPicPr>
        <p:blipFill>
          <a:blip r:embed="rId7" cstate="print">
            <a:extLst>
              <a:ext uri="{28A0092B-C50C-407E-A947-70E740481C1C}">
                <a14:useLocalDpi xmlns:a14="http://schemas.microsoft.com/office/drawing/2010/main" val="0"/>
              </a:ext>
            </a:extLst>
          </a:blip>
          <a:stretch>
            <a:fillRect/>
          </a:stretch>
        </p:blipFill>
        <p:spPr>
          <a:xfrm>
            <a:off x="4943396" y="741717"/>
            <a:ext cx="912627" cy="777990"/>
          </a:xfrm>
          <a:prstGeom prst="rect">
            <a:avLst/>
          </a:prstGeom>
        </p:spPr>
      </p:pic>
      <p:pic>
        <p:nvPicPr>
          <p:cNvPr id="9" name="Picture 8"/>
          <p:cNvPicPr/>
          <p:nvPr/>
        </p:nvPicPr>
        <p:blipFill>
          <a:blip r:embed="rId8" cstate="print">
            <a:extLst>
              <a:ext uri="{28A0092B-C50C-407E-A947-70E740481C1C}">
                <a14:useLocalDpi xmlns:a14="http://schemas.microsoft.com/office/drawing/2010/main" val="0"/>
              </a:ext>
            </a:extLst>
          </a:blip>
          <a:stretch>
            <a:fillRect/>
          </a:stretch>
        </p:blipFill>
        <p:spPr>
          <a:xfrm>
            <a:off x="6189386" y="741717"/>
            <a:ext cx="917575" cy="777990"/>
          </a:xfrm>
          <a:prstGeom prst="rect">
            <a:avLst/>
          </a:prstGeom>
        </p:spPr>
      </p:pic>
      <p:pic>
        <p:nvPicPr>
          <p:cNvPr id="10" name="Picture 9"/>
          <p:cNvPicPr/>
          <p:nvPr/>
        </p:nvPicPr>
        <p:blipFill>
          <a:blip r:embed="rId9" cstate="print">
            <a:extLst>
              <a:ext uri="{28A0092B-C50C-407E-A947-70E740481C1C}">
                <a14:useLocalDpi xmlns:a14="http://schemas.microsoft.com/office/drawing/2010/main" val="0"/>
              </a:ext>
            </a:extLst>
          </a:blip>
          <a:stretch>
            <a:fillRect/>
          </a:stretch>
        </p:blipFill>
        <p:spPr>
          <a:xfrm>
            <a:off x="7440324" y="730997"/>
            <a:ext cx="876858" cy="788710"/>
          </a:xfrm>
          <a:prstGeom prst="rect">
            <a:avLst/>
          </a:prstGeom>
        </p:spPr>
      </p:pic>
      <p:pic>
        <p:nvPicPr>
          <p:cNvPr id="11" name="Picture 10"/>
          <p:cNvPicPr/>
          <p:nvPr/>
        </p:nvPicPr>
        <p:blipFill>
          <a:blip r:embed="rId10" cstate="print">
            <a:extLst>
              <a:ext uri="{28A0092B-C50C-407E-A947-70E740481C1C}">
                <a14:useLocalDpi xmlns:a14="http://schemas.microsoft.com/office/drawing/2010/main" val="0"/>
              </a:ext>
            </a:extLst>
          </a:blip>
          <a:stretch>
            <a:fillRect/>
          </a:stretch>
        </p:blipFill>
        <p:spPr>
          <a:xfrm>
            <a:off x="8650545" y="730287"/>
            <a:ext cx="956343" cy="789420"/>
          </a:xfrm>
          <a:prstGeom prst="rect">
            <a:avLst/>
          </a:prstGeom>
        </p:spPr>
      </p:pic>
      <p:pic>
        <p:nvPicPr>
          <p:cNvPr id="12" name="Picture 11"/>
          <p:cNvPicPr/>
          <p:nvPr/>
        </p:nvPicPr>
        <p:blipFill>
          <a:blip r:embed="rId11" cstate="print">
            <a:extLst>
              <a:ext uri="{28A0092B-C50C-407E-A947-70E740481C1C}">
                <a14:useLocalDpi xmlns:a14="http://schemas.microsoft.com/office/drawing/2010/main" val="0"/>
              </a:ext>
            </a:extLst>
          </a:blip>
          <a:stretch>
            <a:fillRect/>
          </a:stretch>
        </p:blipFill>
        <p:spPr>
          <a:xfrm>
            <a:off x="9901483" y="730287"/>
            <a:ext cx="933792" cy="789420"/>
          </a:xfrm>
          <a:prstGeom prst="rect">
            <a:avLst/>
          </a:prstGeom>
        </p:spPr>
      </p:pic>
      <p:pic>
        <p:nvPicPr>
          <p:cNvPr id="4" name="Picture 3"/>
          <p:cNvPicPr>
            <a:picLocks noChangeAspect="1"/>
          </p:cNvPicPr>
          <p:nvPr/>
        </p:nvPicPr>
        <p:blipFill rotWithShape="1">
          <a:blip r:embed="rId12"/>
          <a:srcRect l="23450" t="52778" r="48048" b="22743"/>
          <a:stretch/>
        </p:blipFill>
        <p:spPr>
          <a:xfrm>
            <a:off x="592356" y="2953084"/>
            <a:ext cx="4641381" cy="2241215"/>
          </a:xfrm>
          <a:prstGeom prst="rect">
            <a:avLst/>
          </a:prstGeom>
        </p:spPr>
      </p:pic>
    </p:spTree>
    <p:extLst>
      <p:ext uri="{BB962C8B-B14F-4D97-AF65-F5344CB8AC3E}">
        <p14:creationId xmlns:p14="http://schemas.microsoft.com/office/powerpoint/2010/main" val="26744838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1146220"/>
            <a:ext cx="9601196" cy="1139779"/>
          </a:xfrm>
        </p:spPr>
        <p:txBody>
          <a:bodyPr>
            <a:normAutofit/>
          </a:bodyPr>
          <a:lstStyle/>
          <a:p>
            <a:pPr algn="l"/>
            <a:r>
              <a:rPr lang="en-GB" b="1" dirty="0" smtClean="0"/>
              <a:t>‘The UTC Junior Apprentice’: Task #8</a:t>
            </a:r>
            <a:endParaRPr lang="en-GB" b="1" dirty="0"/>
          </a:p>
        </p:txBody>
      </p:sp>
      <p:sp>
        <p:nvSpPr>
          <p:cNvPr id="13" name="Content Placeholder 12"/>
          <p:cNvSpPr>
            <a:spLocks noGrp="1"/>
          </p:cNvSpPr>
          <p:nvPr>
            <p:ph sz="half" idx="2"/>
          </p:nvPr>
        </p:nvSpPr>
        <p:spPr>
          <a:xfrm>
            <a:off x="5233737" y="2406317"/>
            <a:ext cx="6352674" cy="3862136"/>
          </a:xfrm>
        </p:spPr>
        <p:txBody>
          <a:bodyPr>
            <a:normAutofit fontScale="85000" lnSpcReduction="20000"/>
          </a:bodyPr>
          <a:lstStyle/>
          <a:p>
            <a:pPr marL="0" indent="0">
              <a:buNone/>
            </a:pPr>
            <a:r>
              <a:rPr lang="en-GB" b="1" dirty="0" smtClean="0"/>
              <a:t>Help and Hints before you start…</a:t>
            </a:r>
          </a:p>
          <a:p>
            <a:r>
              <a:rPr lang="en-GB" dirty="0" smtClean="0"/>
              <a:t>Have a little look on this link at what you should include in a speech: </a:t>
            </a:r>
            <a:r>
              <a:rPr lang="en-GB" dirty="0">
                <a:hlinkClick r:id="rId2"/>
              </a:rPr>
              <a:t>https://</a:t>
            </a:r>
            <a:r>
              <a:rPr lang="en-GB" dirty="0" smtClean="0">
                <a:hlinkClick r:id="rId2"/>
              </a:rPr>
              <a:t>www.bbc.co.uk/bitesize/guides/ztwtnbk/revision/2</a:t>
            </a:r>
            <a:endParaRPr lang="en-GB" dirty="0" smtClean="0"/>
          </a:p>
          <a:p>
            <a:r>
              <a:rPr lang="en-GB" dirty="0" smtClean="0"/>
              <a:t>Check of the form of a letter at: </a:t>
            </a:r>
            <a:r>
              <a:rPr lang="en-GB" dirty="0">
                <a:hlinkClick r:id="rId3"/>
              </a:rPr>
              <a:t>https://</a:t>
            </a:r>
            <a:r>
              <a:rPr lang="en-GB" dirty="0" smtClean="0">
                <a:hlinkClick r:id="rId3"/>
              </a:rPr>
              <a:t>www.youtube.com/watch?v=EMmAriRCl20</a:t>
            </a:r>
            <a:endParaRPr lang="en-GB" dirty="0" smtClean="0"/>
          </a:p>
          <a:p>
            <a:r>
              <a:rPr lang="en-GB" dirty="0" smtClean="0"/>
              <a:t>Remember to engage your Dragons- you need to persuade them to invest in your business or product. </a:t>
            </a:r>
          </a:p>
          <a:p>
            <a:r>
              <a:rPr lang="en-GB" dirty="0" smtClean="0"/>
              <a:t>Use the Obama speech (on BBC Bitesize) as a model to develop your own writing style- look at his use of rhetoric and replicate this in your own pitch! Good Luck </a:t>
            </a:r>
            <a:r>
              <a:rPr lang="en-GB" dirty="0" smtClean="0">
                <a:sym typeface="Wingdings" panose="05000000000000000000" pitchFamily="2" charset="2"/>
              </a:rPr>
              <a:t> </a:t>
            </a:r>
            <a:r>
              <a:rPr lang="en-GB" dirty="0" smtClean="0"/>
              <a:t> </a:t>
            </a:r>
            <a:endParaRPr lang="en-GB" dirty="0"/>
          </a:p>
        </p:txBody>
      </p:sp>
      <p:pic>
        <p:nvPicPr>
          <p:cNvPr id="5" name="Picture 4"/>
          <p:cNvPicPr/>
          <p:nvPr/>
        </p:nvPicPr>
        <p:blipFill>
          <a:blip r:embed="rId4" cstate="print">
            <a:extLst>
              <a:ext uri="{28A0092B-C50C-407E-A947-70E740481C1C}">
                <a14:useLocalDpi xmlns:a14="http://schemas.microsoft.com/office/drawing/2010/main" val="0"/>
              </a:ext>
            </a:extLst>
          </a:blip>
          <a:stretch>
            <a:fillRect/>
          </a:stretch>
        </p:blipFill>
        <p:spPr>
          <a:xfrm>
            <a:off x="982520" y="741717"/>
            <a:ext cx="1058389" cy="777990"/>
          </a:xfrm>
          <a:prstGeom prst="rect">
            <a:avLst/>
          </a:prstGeom>
        </p:spPr>
      </p:pic>
      <p:pic>
        <p:nvPicPr>
          <p:cNvPr id="6" name="Picture 5"/>
          <p:cNvPicPr/>
          <p:nvPr/>
        </p:nvPicPr>
        <p:blipFill>
          <a:blip r:embed="rId5" cstate="print">
            <a:extLst>
              <a:ext uri="{28A0092B-C50C-407E-A947-70E740481C1C}">
                <a14:useLocalDpi xmlns:a14="http://schemas.microsoft.com/office/drawing/2010/main" val="0"/>
              </a:ext>
            </a:extLst>
          </a:blip>
          <a:stretch>
            <a:fillRect/>
          </a:stretch>
        </p:blipFill>
        <p:spPr>
          <a:xfrm>
            <a:off x="2240726" y="730287"/>
            <a:ext cx="965727" cy="789420"/>
          </a:xfrm>
          <a:prstGeom prst="rect">
            <a:avLst/>
          </a:prstGeom>
        </p:spPr>
      </p:pic>
      <p:pic>
        <p:nvPicPr>
          <p:cNvPr id="7" name="Picture 6"/>
          <p:cNvPicPr/>
          <p:nvPr/>
        </p:nvPicPr>
        <p:blipFill>
          <a:blip r:embed="rId6" cstate="print">
            <a:extLst>
              <a:ext uri="{28A0092B-C50C-407E-A947-70E740481C1C}">
                <a14:useLocalDpi xmlns:a14="http://schemas.microsoft.com/office/drawing/2010/main" val="0"/>
              </a:ext>
            </a:extLst>
          </a:blip>
          <a:stretch>
            <a:fillRect/>
          </a:stretch>
        </p:blipFill>
        <p:spPr>
          <a:xfrm>
            <a:off x="3606086" y="730287"/>
            <a:ext cx="937678" cy="789420"/>
          </a:xfrm>
          <a:prstGeom prst="rect">
            <a:avLst/>
          </a:prstGeom>
        </p:spPr>
      </p:pic>
      <p:pic>
        <p:nvPicPr>
          <p:cNvPr id="8" name="Picture 7"/>
          <p:cNvPicPr/>
          <p:nvPr/>
        </p:nvPicPr>
        <p:blipFill>
          <a:blip r:embed="rId7" cstate="print">
            <a:extLst>
              <a:ext uri="{28A0092B-C50C-407E-A947-70E740481C1C}">
                <a14:useLocalDpi xmlns:a14="http://schemas.microsoft.com/office/drawing/2010/main" val="0"/>
              </a:ext>
            </a:extLst>
          </a:blip>
          <a:stretch>
            <a:fillRect/>
          </a:stretch>
        </p:blipFill>
        <p:spPr>
          <a:xfrm>
            <a:off x="4943396" y="741717"/>
            <a:ext cx="912627" cy="777990"/>
          </a:xfrm>
          <a:prstGeom prst="rect">
            <a:avLst/>
          </a:prstGeom>
        </p:spPr>
      </p:pic>
      <p:pic>
        <p:nvPicPr>
          <p:cNvPr id="9" name="Picture 8"/>
          <p:cNvPicPr/>
          <p:nvPr/>
        </p:nvPicPr>
        <p:blipFill>
          <a:blip r:embed="rId8" cstate="print">
            <a:extLst>
              <a:ext uri="{28A0092B-C50C-407E-A947-70E740481C1C}">
                <a14:useLocalDpi xmlns:a14="http://schemas.microsoft.com/office/drawing/2010/main" val="0"/>
              </a:ext>
            </a:extLst>
          </a:blip>
          <a:stretch>
            <a:fillRect/>
          </a:stretch>
        </p:blipFill>
        <p:spPr>
          <a:xfrm>
            <a:off x="6189386" y="741717"/>
            <a:ext cx="917575" cy="777990"/>
          </a:xfrm>
          <a:prstGeom prst="rect">
            <a:avLst/>
          </a:prstGeom>
        </p:spPr>
      </p:pic>
      <p:pic>
        <p:nvPicPr>
          <p:cNvPr id="10" name="Picture 9"/>
          <p:cNvPicPr/>
          <p:nvPr/>
        </p:nvPicPr>
        <p:blipFill>
          <a:blip r:embed="rId9" cstate="print">
            <a:extLst>
              <a:ext uri="{28A0092B-C50C-407E-A947-70E740481C1C}">
                <a14:useLocalDpi xmlns:a14="http://schemas.microsoft.com/office/drawing/2010/main" val="0"/>
              </a:ext>
            </a:extLst>
          </a:blip>
          <a:stretch>
            <a:fillRect/>
          </a:stretch>
        </p:blipFill>
        <p:spPr>
          <a:xfrm>
            <a:off x="7440324" y="730997"/>
            <a:ext cx="876858" cy="788710"/>
          </a:xfrm>
          <a:prstGeom prst="rect">
            <a:avLst/>
          </a:prstGeom>
        </p:spPr>
      </p:pic>
      <p:pic>
        <p:nvPicPr>
          <p:cNvPr id="11" name="Picture 10"/>
          <p:cNvPicPr/>
          <p:nvPr/>
        </p:nvPicPr>
        <p:blipFill>
          <a:blip r:embed="rId10" cstate="print">
            <a:extLst>
              <a:ext uri="{28A0092B-C50C-407E-A947-70E740481C1C}">
                <a14:useLocalDpi xmlns:a14="http://schemas.microsoft.com/office/drawing/2010/main" val="0"/>
              </a:ext>
            </a:extLst>
          </a:blip>
          <a:stretch>
            <a:fillRect/>
          </a:stretch>
        </p:blipFill>
        <p:spPr>
          <a:xfrm>
            <a:off x="8650545" y="730287"/>
            <a:ext cx="956343" cy="789420"/>
          </a:xfrm>
          <a:prstGeom prst="rect">
            <a:avLst/>
          </a:prstGeom>
        </p:spPr>
      </p:pic>
      <p:pic>
        <p:nvPicPr>
          <p:cNvPr id="12" name="Picture 11"/>
          <p:cNvPicPr/>
          <p:nvPr/>
        </p:nvPicPr>
        <p:blipFill>
          <a:blip r:embed="rId11" cstate="print">
            <a:extLst>
              <a:ext uri="{28A0092B-C50C-407E-A947-70E740481C1C}">
                <a14:useLocalDpi xmlns:a14="http://schemas.microsoft.com/office/drawing/2010/main" val="0"/>
              </a:ext>
            </a:extLst>
          </a:blip>
          <a:stretch>
            <a:fillRect/>
          </a:stretch>
        </p:blipFill>
        <p:spPr>
          <a:xfrm>
            <a:off x="9901483" y="730287"/>
            <a:ext cx="933792" cy="789420"/>
          </a:xfrm>
          <a:prstGeom prst="rect">
            <a:avLst/>
          </a:prstGeom>
        </p:spPr>
      </p:pic>
      <p:pic>
        <p:nvPicPr>
          <p:cNvPr id="4" name="Content Placeholder 3"/>
          <p:cNvPicPr>
            <a:picLocks noGrp="1" noChangeAspect="1"/>
          </p:cNvPicPr>
          <p:nvPr>
            <p:ph sz="half" idx="1"/>
          </p:nvPr>
        </p:nvPicPr>
        <p:blipFill rotWithShape="1">
          <a:blip r:embed="rId12"/>
          <a:srcRect l="42350" t="52550" r="31129" b="16153"/>
          <a:stretch/>
        </p:blipFill>
        <p:spPr>
          <a:xfrm>
            <a:off x="675074" y="2690502"/>
            <a:ext cx="4558663" cy="3024498"/>
          </a:xfrm>
          <a:prstGeom prst="rect">
            <a:avLst/>
          </a:prstGeom>
        </p:spPr>
      </p:pic>
    </p:spTree>
    <p:extLst>
      <p:ext uri="{BB962C8B-B14F-4D97-AF65-F5344CB8AC3E}">
        <p14:creationId xmlns:p14="http://schemas.microsoft.com/office/powerpoint/2010/main" val="40995204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1146220"/>
            <a:ext cx="9601196" cy="1139779"/>
          </a:xfrm>
        </p:spPr>
        <p:txBody>
          <a:bodyPr>
            <a:normAutofit/>
          </a:bodyPr>
          <a:lstStyle/>
          <a:p>
            <a:pPr algn="l"/>
            <a:r>
              <a:rPr lang="en-GB" b="1" dirty="0" smtClean="0"/>
              <a:t>‘The UTC Junior Apprentice’: Task #9</a:t>
            </a:r>
            <a:endParaRPr lang="en-GB" b="1" dirty="0"/>
          </a:p>
        </p:txBody>
      </p:sp>
      <p:sp>
        <p:nvSpPr>
          <p:cNvPr id="13" name="Content Placeholder 12"/>
          <p:cNvSpPr>
            <a:spLocks noGrp="1"/>
          </p:cNvSpPr>
          <p:nvPr>
            <p:ph sz="half" idx="2"/>
          </p:nvPr>
        </p:nvSpPr>
        <p:spPr>
          <a:xfrm>
            <a:off x="5233737" y="2406317"/>
            <a:ext cx="6352674" cy="3862136"/>
          </a:xfrm>
        </p:spPr>
        <p:txBody>
          <a:bodyPr>
            <a:normAutofit fontScale="92500" lnSpcReduction="10000"/>
          </a:bodyPr>
          <a:lstStyle/>
          <a:p>
            <a:pPr marL="0" indent="0">
              <a:buNone/>
            </a:pPr>
            <a:r>
              <a:rPr lang="en-GB" b="1" dirty="0" smtClean="0"/>
              <a:t>Help and Hints before you start…</a:t>
            </a:r>
          </a:p>
          <a:p>
            <a:r>
              <a:rPr lang="en-GB" dirty="0" smtClean="0"/>
              <a:t>Have a little look on this link at what you should include in a article: </a:t>
            </a:r>
            <a:r>
              <a:rPr lang="en-GB" sz="2100" dirty="0">
                <a:hlinkClick r:id="rId2"/>
              </a:rPr>
              <a:t>https://</a:t>
            </a:r>
            <a:r>
              <a:rPr lang="en-GB" sz="2100" dirty="0" smtClean="0">
                <a:hlinkClick r:id="rId2"/>
              </a:rPr>
              <a:t>www.bbc.co.uk/bitesize/guides/zqbdqty/revision/6</a:t>
            </a:r>
            <a:endParaRPr lang="en-GB" sz="2100" dirty="0" smtClean="0"/>
          </a:p>
          <a:p>
            <a:r>
              <a:rPr lang="en-GB" dirty="0" smtClean="0"/>
              <a:t>Check of the form of an article at: </a:t>
            </a:r>
            <a:r>
              <a:rPr lang="en-GB" dirty="0">
                <a:hlinkClick r:id="rId3"/>
              </a:rPr>
              <a:t>https://</a:t>
            </a:r>
            <a:r>
              <a:rPr lang="en-GB" dirty="0" smtClean="0">
                <a:hlinkClick r:id="rId3"/>
              </a:rPr>
              <a:t>www.youtube.com/watch?v=60NkImwWrvc</a:t>
            </a:r>
            <a:r>
              <a:rPr lang="en-GB" dirty="0" smtClean="0"/>
              <a:t>  </a:t>
            </a:r>
          </a:p>
          <a:p>
            <a:r>
              <a:rPr lang="en-GB" dirty="0" smtClean="0"/>
              <a:t>Use the article BBC Bitesize as a model to develop your own response- look at his use of rhetoric and replicate this in your own newspaper article! </a:t>
            </a:r>
          </a:p>
          <a:p>
            <a:r>
              <a:rPr lang="en-GB" dirty="0" smtClean="0"/>
              <a:t>Good Luck </a:t>
            </a:r>
            <a:r>
              <a:rPr lang="en-GB" dirty="0" smtClean="0">
                <a:sym typeface="Wingdings" panose="05000000000000000000" pitchFamily="2" charset="2"/>
              </a:rPr>
              <a:t> </a:t>
            </a:r>
            <a:r>
              <a:rPr lang="en-GB" dirty="0" smtClean="0"/>
              <a:t> </a:t>
            </a:r>
            <a:endParaRPr lang="en-GB" dirty="0"/>
          </a:p>
        </p:txBody>
      </p:sp>
      <p:pic>
        <p:nvPicPr>
          <p:cNvPr id="5" name="Picture 4"/>
          <p:cNvPicPr/>
          <p:nvPr/>
        </p:nvPicPr>
        <p:blipFill>
          <a:blip r:embed="rId4" cstate="print">
            <a:extLst>
              <a:ext uri="{28A0092B-C50C-407E-A947-70E740481C1C}">
                <a14:useLocalDpi xmlns:a14="http://schemas.microsoft.com/office/drawing/2010/main" val="0"/>
              </a:ext>
            </a:extLst>
          </a:blip>
          <a:stretch>
            <a:fillRect/>
          </a:stretch>
        </p:blipFill>
        <p:spPr>
          <a:xfrm>
            <a:off x="982520" y="741717"/>
            <a:ext cx="1058389" cy="777990"/>
          </a:xfrm>
          <a:prstGeom prst="rect">
            <a:avLst/>
          </a:prstGeom>
        </p:spPr>
      </p:pic>
      <p:pic>
        <p:nvPicPr>
          <p:cNvPr id="6" name="Picture 5"/>
          <p:cNvPicPr/>
          <p:nvPr/>
        </p:nvPicPr>
        <p:blipFill>
          <a:blip r:embed="rId5" cstate="print">
            <a:extLst>
              <a:ext uri="{28A0092B-C50C-407E-A947-70E740481C1C}">
                <a14:useLocalDpi xmlns:a14="http://schemas.microsoft.com/office/drawing/2010/main" val="0"/>
              </a:ext>
            </a:extLst>
          </a:blip>
          <a:stretch>
            <a:fillRect/>
          </a:stretch>
        </p:blipFill>
        <p:spPr>
          <a:xfrm>
            <a:off x="2240726" y="730287"/>
            <a:ext cx="965727" cy="789420"/>
          </a:xfrm>
          <a:prstGeom prst="rect">
            <a:avLst/>
          </a:prstGeom>
        </p:spPr>
      </p:pic>
      <p:pic>
        <p:nvPicPr>
          <p:cNvPr id="7" name="Picture 6"/>
          <p:cNvPicPr/>
          <p:nvPr/>
        </p:nvPicPr>
        <p:blipFill>
          <a:blip r:embed="rId6" cstate="print">
            <a:extLst>
              <a:ext uri="{28A0092B-C50C-407E-A947-70E740481C1C}">
                <a14:useLocalDpi xmlns:a14="http://schemas.microsoft.com/office/drawing/2010/main" val="0"/>
              </a:ext>
            </a:extLst>
          </a:blip>
          <a:stretch>
            <a:fillRect/>
          </a:stretch>
        </p:blipFill>
        <p:spPr>
          <a:xfrm>
            <a:off x="3606086" y="730287"/>
            <a:ext cx="937678" cy="789420"/>
          </a:xfrm>
          <a:prstGeom prst="rect">
            <a:avLst/>
          </a:prstGeom>
        </p:spPr>
      </p:pic>
      <p:pic>
        <p:nvPicPr>
          <p:cNvPr id="8" name="Picture 7"/>
          <p:cNvPicPr/>
          <p:nvPr/>
        </p:nvPicPr>
        <p:blipFill>
          <a:blip r:embed="rId7" cstate="print">
            <a:extLst>
              <a:ext uri="{28A0092B-C50C-407E-A947-70E740481C1C}">
                <a14:useLocalDpi xmlns:a14="http://schemas.microsoft.com/office/drawing/2010/main" val="0"/>
              </a:ext>
            </a:extLst>
          </a:blip>
          <a:stretch>
            <a:fillRect/>
          </a:stretch>
        </p:blipFill>
        <p:spPr>
          <a:xfrm>
            <a:off x="4943396" y="741717"/>
            <a:ext cx="912627" cy="777990"/>
          </a:xfrm>
          <a:prstGeom prst="rect">
            <a:avLst/>
          </a:prstGeom>
        </p:spPr>
      </p:pic>
      <p:pic>
        <p:nvPicPr>
          <p:cNvPr id="9" name="Picture 8"/>
          <p:cNvPicPr/>
          <p:nvPr/>
        </p:nvPicPr>
        <p:blipFill>
          <a:blip r:embed="rId8" cstate="print">
            <a:extLst>
              <a:ext uri="{28A0092B-C50C-407E-A947-70E740481C1C}">
                <a14:useLocalDpi xmlns:a14="http://schemas.microsoft.com/office/drawing/2010/main" val="0"/>
              </a:ext>
            </a:extLst>
          </a:blip>
          <a:stretch>
            <a:fillRect/>
          </a:stretch>
        </p:blipFill>
        <p:spPr>
          <a:xfrm>
            <a:off x="6189386" y="741717"/>
            <a:ext cx="917575" cy="777990"/>
          </a:xfrm>
          <a:prstGeom prst="rect">
            <a:avLst/>
          </a:prstGeom>
        </p:spPr>
      </p:pic>
      <p:pic>
        <p:nvPicPr>
          <p:cNvPr id="10" name="Picture 9"/>
          <p:cNvPicPr/>
          <p:nvPr/>
        </p:nvPicPr>
        <p:blipFill>
          <a:blip r:embed="rId9" cstate="print">
            <a:extLst>
              <a:ext uri="{28A0092B-C50C-407E-A947-70E740481C1C}">
                <a14:useLocalDpi xmlns:a14="http://schemas.microsoft.com/office/drawing/2010/main" val="0"/>
              </a:ext>
            </a:extLst>
          </a:blip>
          <a:stretch>
            <a:fillRect/>
          </a:stretch>
        </p:blipFill>
        <p:spPr>
          <a:xfrm>
            <a:off x="7440324" y="730997"/>
            <a:ext cx="876858" cy="788710"/>
          </a:xfrm>
          <a:prstGeom prst="rect">
            <a:avLst/>
          </a:prstGeom>
        </p:spPr>
      </p:pic>
      <p:pic>
        <p:nvPicPr>
          <p:cNvPr id="11" name="Picture 10"/>
          <p:cNvPicPr/>
          <p:nvPr/>
        </p:nvPicPr>
        <p:blipFill>
          <a:blip r:embed="rId10" cstate="print">
            <a:extLst>
              <a:ext uri="{28A0092B-C50C-407E-A947-70E740481C1C}">
                <a14:useLocalDpi xmlns:a14="http://schemas.microsoft.com/office/drawing/2010/main" val="0"/>
              </a:ext>
            </a:extLst>
          </a:blip>
          <a:stretch>
            <a:fillRect/>
          </a:stretch>
        </p:blipFill>
        <p:spPr>
          <a:xfrm>
            <a:off x="8650545" y="730287"/>
            <a:ext cx="956343" cy="789420"/>
          </a:xfrm>
          <a:prstGeom prst="rect">
            <a:avLst/>
          </a:prstGeom>
        </p:spPr>
      </p:pic>
      <p:pic>
        <p:nvPicPr>
          <p:cNvPr id="12" name="Picture 11"/>
          <p:cNvPicPr/>
          <p:nvPr/>
        </p:nvPicPr>
        <p:blipFill>
          <a:blip r:embed="rId11" cstate="print">
            <a:extLst>
              <a:ext uri="{28A0092B-C50C-407E-A947-70E740481C1C}">
                <a14:useLocalDpi xmlns:a14="http://schemas.microsoft.com/office/drawing/2010/main" val="0"/>
              </a:ext>
            </a:extLst>
          </a:blip>
          <a:stretch>
            <a:fillRect/>
          </a:stretch>
        </p:blipFill>
        <p:spPr>
          <a:xfrm>
            <a:off x="9901483" y="730287"/>
            <a:ext cx="933792" cy="789420"/>
          </a:xfrm>
          <a:prstGeom prst="rect">
            <a:avLst/>
          </a:prstGeom>
        </p:spPr>
      </p:pic>
      <p:pic>
        <p:nvPicPr>
          <p:cNvPr id="14" name="Content Placeholder 13"/>
          <p:cNvPicPr>
            <a:picLocks noGrp="1" noChangeAspect="1"/>
          </p:cNvPicPr>
          <p:nvPr>
            <p:ph sz="half" idx="1"/>
          </p:nvPr>
        </p:nvPicPr>
        <p:blipFill rotWithShape="1">
          <a:blip r:embed="rId12"/>
          <a:srcRect l="68360" t="55725" r="5628" b="10257"/>
          <a:stretch/>
        </p:blipFill>
        <p:spPr>
          <a:xfrm>
            <a:off x="700439" y="2690502"/>
            <a:ext cx="4456936" cy="3277161"/>
          </a:xfrm>
          <a:prstGeom prst="rect">
            <a:avLst/>
          </a:prstGeom>
        </p:spPr>
      </p:pic>
    </p:spTree>
    <p:extLst>
      <p:ext uri="{BB962C8B-B14F-4D97-AF65-F5344CB8AC3E}">
        <p14:creationId xmlns:p14="http://schemas.microsoft.com/office/powerpoint/2010/main" val="29237150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1313645"/>
            <a:ext cx="9601196" cy="1101143"/>
          </a:xfrm>
        </p:spPr>
        <p:txBody>
          <a:bodyPr>
            <a:normAutofit/>
          </a:bodyPr>
          <a:lstStyle/>
          <a:p>
            <a:pPr algn="l"/>
            <a:r>
              <a:rPr lang="en-GB" b="1" dirty="0" smtClean="0"/>
              <a:t>The Current Global Climate Crisis: </a:t>
            </a:r>
            <a:endParaRPr lang="en-GB" b="1" dirty="0"/>
          </a:p>
        </p:txBody>
      </p:sp>
      <p:pic>
        <p:nvPicPr>
          <p:cNvPr id="5" name="Picture 4"/>
          <p:cNvPicPr/>
          <p:nvPr/>
        </p:nvPicPr>
        <p:blipFill>
          <a:blip r:embed="rId4" cstate="print">
            <a:extLst>
              <a:ext uri="{28A0092B-C50C-407E-A947-70E740481C1C}">
                <a14:useLocalDpi xmlns:a14="http://schemas.microsoft.com/office/drawing/2010/main" val="0"/>
              </a:ext>
            </a:extLst>
          </a:blip>
          <a:stretch>
            <a:fillRect/>
          </a:stretch>
        </p:blipFill>
        <p:spPr>
          <a:xfrm>
            <a:off x="982520" y="741717"/>
            <a:ext cx="1058389" cy="777990"/>
          </a:xfrm>
          <a:prstGeom prst="rect">
            <a:avLst/>
          </a:prstGeom>
        </p:spPr>
      </p:pic>
      <p:pic>
        <p:nvPicPr>
          <p:cNvPr id="6" name="Picture 5"/>
          <p:cNvPicPr/>
          <p:nvPr/>
        </p:nvPicPr>
        <p:blipFill>
          <a:blip r:embed="rId5" cstate="print">
            <a:extLst>
              <a:ext uri="{28A0092B-C50C-407E-A947-70E740481C1C}">
                <a14:useLocalDpi xmlns:a14="http://schemas.microsoft.com/office/drawing/2010/main" val="0"/>
              </a:ext>
            </a:extLst>
          </a:blip>
          <a:stretch>
            <a:fillRect/>
          </a:stretch>
        </p:blipFill>
        <p:spPr>
          <a:xfrm>
            <a:off x="2240726" y="730287"/>
            <a:ext cx="965727" cy="789420"/>
          </a:xfrm>
          <a:prstGeom prst="rect">
            <a:avLst/>
          </a:prstGeom>
        </p:spPr>
      </p:pic>
      <p:pic>
        <p:nvPicPr>
          <p:cNvPr id="7" name="Picture 6"/>
          <p:cNvPicPr/>
          <p:nvPr/>
        </p:nvPicPr>
        <p:blipFill>
          <a:blip r:embed="rId6" cstate="print">
            <a:extLst>
              <a:ext uri="{28A0092B-C50C-407E-A947-70E740481C1C}">
                <a14:useLocalDpi xmlns:a14="http://schemas.microsoft.com/office/drawing/2010/main" val="0"/>
              </a:ext>
            </a:extLst>
          </a:blip>
          <a:stretch>
            <a:fillRect/>
          </a:stretch>
        </p:blipFill>
        <p:spPr>
          <a:xfrm>
            <a:off x="3606086" y="730287"/>
            <a:ext cx="937678" cy="789420"/>
          </a:xfrm>
          <a:prstGeom prst="rect">
            <a:avLst/>
          </a:prstGeom>
        </p:spPr>
      </p:pic>
      <p:pic>
        <p:nvPicPr>
          <p:cNvPr id="8" name="Picture 7"/>
          <p:cNvPicPr/>
          <p:nvPr/>
        </p:nvPicPr>
        <p:blipFill>
          <a:blip r:embed="rId7" cstate="print">
            <a:extLst>
              <a:ext uri="{28A0092B-C50C-407E-A947-70E740481C1C}">
                <a14:useLocalDpi xmlns:a14="http://schemas.microsoft.com/office/drawing/2010/main" val="0"/>
              </a:ext>
            </a:extLst>
          </a:blip>
          <a:stretch>
            <a:fillRect/>
          </a:stretch>
        </p:blipFill>
        <p:spPr>
          <a:xfrm>
            <a:off x="4943396" y="741717"/>
            <a:ext cx="912627" cy="777990"/>
          </a:xfrm>
          <a:prstGeom prst="rect">
            <a:avLst/>
          </a:prstGeom>
        </p:spPr>
      </p:pic>
      <p:pic>
        <p:nvPicPr>
          <p:cNvPr id="9" name="Picture 8"/>
          <p:cNvPicPr/>
          <p:nvPr/>
        </p:nvPicPr>
        <p:blipFill>
          <a:blip r:embed="rId8" cstate="print">
            <a:extLst>
              <a:ext uri="{28A0092B-C50C-407E-A947-70E740481C1C}">
                <a14:useLocalDpi xmlns:a14="http://schemas.microsoft.com/office/drawing/2010/main" val="0"/>
              </a:ext>
            </a:extLst>
          </a:blip>
          <a:stretch>
            <a:fillRect/>
          </a:stretch>
        </p:blipFill>
        <p:spPr>
          <a:xfrm>
            <a:off x="6189386" y="741717"/>
            <a:ext cx="917575" cy="777990"/>
          </a:xfrm>
          <a:prstGeom prst="rect">
            <a:avLst/>
          </a:prstGeom>
        </p:spPr>
      </p:pic>
      <p:pic>
        <p:nvPicPr>
          <p:cNvPr id="10" name="Picture 9"/>
          <p:cNvPicPr/>
          <p:nvPr/>
        </p:nvPicPr>
        <p:blipFill>
          <a:blip r:embed="rId9" cstate="print">
            <a:extLst>
              <a:ext uri="{28A0092B-C50C-407E-A947-70E740481C1C}">
                <a14:useLocalDpi xmlns:a14="http://schemas.microsoft.com/office/drawing/2010/main" val="0"/>
              </a:ext>
            </a:extLst>
          </a:blip>
          <a:stretch>
            <a:fillRect/>
          </a:stretch>
        </p:blipFill>
        <p:spPr>
          <a:xfrm>
            <a:off x="7440324" y="730997"/>
            <a:ext cx="876858" cy="788710"/>
          </a:xfrm>
          <a:prstGeom prst="rect">
            <a:avLst/>
          </a:prstGeom>
        </p:spPr>
      </p:pic>
      <p:pic>
        <p:nvPicPr>
          <p:cNvPr id="11" name="Picture 10"/>
          <p:cNvPicPr/>
          <p:nvPr/>
        </p:nvPicPr>
        <p:blipFill>
          <a:blip r:embed="rId10" cstate="print">
            <a:extLst>
              <a:ext uri="{28A0092B-C50C-407E-A947-70E740481C1C}">
                <a14:useLocalDpi xmlns:a14="http://schemas.microsoft.com/office/drawing/2010/main" val="0"/>
              </a:ext>
            </a:extLst>
          </a:blip>
          <a:stretch>
            <a:fillRect/>
          </a:stretch>
        </p:blipFill>
        <p:spPr>
          <a:xfrm>
            <a:off x="8650545" y="730287"/>
            <a:ext cx="956343" cy="789420"/>
          </a:xfrm>
          <a:prstGeom prst="rect">
            <a:avLst/>
          </a:prstGeom>
        </p:spPr>
      </p:pic>
      <p:pic>
        <p:nvPicPr>
          <p:cNvPr id="12" name="Picture 11"/>
          <p:cNvPicPr/>
          <p:nvPr/>
        </p:nvPicPr>
        <p:blipFill>
          <a:blip r:embed="rId11" cstate="print">
            <a:extLst>
              <a:ext uri="{28A0092B-C50C-407E-A947-70E740481C1C}">
                <a14:useLocalDpi xmlns:a14="http://schemas.microsoft.com/office/drawing/2010/main" val="0"/>
              </a:ext>
            </a:extLst>
          </a:blip>
          <a:stretch>
            <a:fillRect/>
          </a:stretch>
        </p:blipFill>
        <p:spPr>
          <a:xfrm>
            <a:off x="9901483" y="730287"/>
            <a:ext cx="933792" cy="789420"/>
          </a:xfrm>
          <a:prstGeom prst="rect">
            <a:avLst/>
          </a:prstGeom>
        </p:spPr>
      </p:pic>
      <p:pic>
        <p:nvPicPr>
          <p:cNvPr id="13" name="Leonardo DiCaprio - Climate Change">
            <a:hlinkClick r:id="" action="ppaction://media"/>
            <a:extLst>
              <a:ext uri="{FF2B5EF4-FFF2-40B4-BE49-F238E27FC236}">
                <a16:creationId xmlns:a16="http://schemas.microsoft.com/office/drawing/2014/main" xmlns="" id="{6DD1BF66-346E-422D-B9CF-1F1A5983FB09}"/>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12"/>
          <a:stretch>
            <a:fillRect/>
          </a:stretch>
        </p:blipFill>
        <p:spPr>
          <a:xfrm>
            <a:off x="2911681" y="2556807"/>
            <a:ext cx="5898444" cy="3317875"/>
          </a:xfrm>
          <a:prstGeom prst="rect">
            <a:avLst/>
          </a:prstGeom>
        </p:spPr>
      </p:pic>
      <p:pic>
        <p:nvPicPr>
          <p:cNvPr id="14" name="Picture 2" descr="Image result for climate change- why should we care?"/>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35963" y="3312477"/>
            <a:ext cx="2587625" cy="180784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Image result for climate change and global warmi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223010" y="3312477"/>
            <a:ext cx="2780099" cy="1806532"/>
          </a:xfrm>
          <a:prstGeom prst="rect">
            <a:avLst/>
          </a:prstGeom>
          <a:noFill/>
          <a:extLst>
            <a:ext uri="{909E8E84-426E-40DD-AFC4-6F175D3DCCD1}">
              <a14:hiddenFill xmlns:a14="http://schemas.microsoft.com/office/drawing/2010/main">
                <a:solidFill>
                  <a:srgbClr val="FFFFFF"/>
                </a:solidFill>
              </a14:hiddenFill>
            </a:ext>
          </a:extLst>
        </p:spPr>
      </p:pic>
      <p:sp>
        <p:nvSpPr>
          <p:cNvPr id="4" name="Left Arrow Callout 3"/>
          <p:cNvSpPr/>
          <p:nvPr/>
        </p:nvSpPr>
        <p:spPr>
          <a:xfrm rot="20978022">
            <a:off x="8906674" y="1678647"/>
            <a:ext cx="3164763" cy="1360198"/>
          </a:xfrm>
          <a:prstGeom prst="leftArrowCallout">
            <a:avLst/>
          </a:prstGeom>
          <a:solidFill>
            <a:srgbClr val="FF0000"/>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smtClean="0"/>
              <a:t>PRESS PLAY!</a:t>
            </a:r>
            <a:endParaRPr lang="en-GB" dirty="0"/>
          </a:p>
        </p:txBody>
      </p:sp>
      <p:sp>
        <p:nvSpPr>
          <p:cNvPr id="18" name="Rounded Rectangle 17"/>
          <p:cNvSpPr/>
          <p:nvPr/>
        </p:nvSpPr>
        <p:spPr>
          <a:xfrm>
            <a:off x="135963" y="5318319"/>
            <a:ext cx="3245464" cy="1454052"/>
          </a:xfrm>
          <a:prstGeom prst="roundRect">
            <a:avLst/>
          </a:prstGeom>
          <a:solidFill>
            <a:srgbClr val="FF0000"/>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u="sng" dirty="0" smtClean="0">
                <a:solidFill>
                  <a:schemeClr val="bg1"/>
                </a:solidFill>
              </a:rPr>
              <a:t>ACTIVITY 1: </a:t>
            </a:r>
          </a:p>
          <a:p>
            <a:pPr algn="ctr"/>
            <a:r>
              <a:rPr lang="en-GB" sz="2000" b="1" dirty="0" smtClean="0">
                <a:solidFill>
                  <a:schemeClr val="bg1"/>
                </a:solidFill>
              </a:rPr>
              <a:t>Make a list of 10 facts that you learn about the current climate change crisis. </a:t>
            </a:r>
            <a:endParaRPr lang="en-GB" sz="2000" b="1" dirty="0">
              <a:solidFill>
                <a:schemeClr val="bg1"/>
              </a:solidFill>
            </a:endParaRPr>
          </a:p>
        </p:txBody>
      </p:sp>
      <p:sp>
        <p:nvSpPr>
          <p:cNvPr id="16" name="Rounded Rectangle 15"/>
          <p:cNvSpPr/>
          <p:nvPr/>
        </p:nvSpPr>
        <p:spPr>
          <a:xfrm>
            <a:off x="8810124" y="5289672"/>
            <a:ext cx="3357861" cy="1454052"/>
          </a:xfrm>
          <a:prstGeom prst="roundRect">
            <a:avLst/>
          </a:prstGeom>
          <a:solidFill>
            <a:srgbClr val="FF0000"/>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smtClean="0">
                <a:solidFill>
                  <a:schemeClr val="bg1"/>
                </a:solidFill>
              </a:rPr>
              <a:t>CHALLENGE</a:t>
            </a:r>
          </a:p>
          <a:p>
            <a:pPr algn="ctr"/>
            <a:r>
              <a:rPr lang="en-GB" b="1" dirty="0" smtClean="0">
                <a:solidFill>
                  <a:schemeClr val="bg1"/>
                </a:solidFill>
              </a:rPr>
              <a:t>Independently research Climate Change on: </a:t>
            </a:r>
            <a:r>
              <a:rPr lang="en-GB" sz="1400" dirty="0">
                <a:hlinkClick r:id="rId15"/>
              </a:rPr>
              <a:t>https://</a:t>
            </a:r>
            <a:r>
              <a:rPr lang="en-GB" sz="1400" dirty="0" smtClean="0">
                <a:hlinkClick r:id="rId15"/>
              </a:rPr>
              <a:t>www.bbc.co.uk/bitesize/guides/zx234j6/revision/1</a:t>
            </a:r>
            <a:endParaRPr lang="en-GB" sz="1400" b="1" dirty="0" smtClean="0">
              <a:solidFill>
                <a:schemeClr val="bg1"/>
              </a:solidFill>
            </a:endParaRPr>
          </a:p>
        </p:txBody>
      </p:sp>
    </p:spTree>
    <p:extLst>
      <p:ext uri="{BB962C8B-B14F-4D97-AF65-F5344CB8AC3E}">
        <p14:creationId xmlns:p14="http://schemas.microsoft.com/office/powerpoint/2010/main" val="773460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788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3"/>
                                        </p:tgtEl>
                                      </p:cBhvr>
                                    </p:cmd>
                                  </p:childTnLst>
                                </p:cTn>
                              </p:par>
                            </p:childTnLst>
                          </p:cTn>
                        </p:par>
                      </p:childTnLst>
                    </p:cTn>
                  </p:par>
                </p:childTnLst>
              </p:cTn>
              <p:nextCondLst>
                <p:cond evt="onClick" delay="0">
                  <p:tgtEl>
                    <p:spTgt spid="13"/>
                  </p:tgtEl>
                </p:cond>
              </p:nextCondLst>
            </p:seq>
            <p:video>
              <p:cMediaNode vol="80000">
                <p:cTn id="12" fill="hold" display="0">
                  <p:stCondLst>
                    <p:cond delay="indefinite"/>
                  </p:stCondLst>
                </p:cTn>
                <p:tgtEl>
                  <p:spTgt spid="13"/>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1146220"/>
            <a:ext cx="9601196" cy="1139779"/>
          </a:xfrm>
        </p:spPr>
        <p:txBody>
          <a:bodyPr>
            <a:normAutofit/>
          </a:bodyPr>
          <a:lstStyle/>
          <a:p>
            <a:pPr algn="l"/>
            <a:r>
              <a:rPr lang="en-GB" b="1" dirty="0" smtClean="0"/>
              <a:t>‘The UTC Junior Apprentice’: Task #10</a:t>
            </a:r>
            <a:endParaRPr lang="en-GB" b="1" dirty="0"/>
          </a:p>
        </p:txBody>
      </p:sp>
      <p:sp>
        <p:nvSpPr>
          <p:cNvPr id="13" name="Content Placeholder 12"/>
          <p:cNvSpPr>
            <a:spLocks noGrp="1"/>
          </p:cNvSpPr>
          <p:nvPr>
            <p:ph sz="half" idx="2"/>
          </p:nvPr>
        </p:nvSpPr>
        <p:spPr>
          <a:xfrm>
            <a:off x="5233737" y="2406316"/>
            <a:ext cx="6352674" cy="3862137"/>
          </a:xfrm>
        </p:spPr>
        <p:txBody>
          <a:bodyPr>
            <a:normAutofit fontScale="92500"/>
          </a:bodyPr>
          <a:lstStyle/>
          <a:p>
            <a:pPr marL="0" indent="0">
              <a:buNone/>
            </a:pPr>
            <a:r>
              <a:rPr lang="en-GB" b="1" dirty="0" smtClean="0"/>
              <a:t>Help and Hints before you start…</a:t>
            </a:r>
          </a:p>
          <a:p>
            <a:r>
              <a:rPr lang="en-GB" dirty="0" smtClean="0"/>
              <a:t>Have a little look on this link at what you should include in a piece of transactional writing: </a:t>
            </a:r>
            <a:r>
              <a:rPr lang="en-GB" sz="2000" dirty="0">
                <a:hlinkClick r:id="rId2"/>
              </a:rPr>
              <a:t>https://</a:t>
            </a:r>
            <a:r>
              <a:rPr lang="en-GB" sz="2000" dirty="0" smtClean="0">
                <a:hlinkClick r:id="rId2"/>
              </a:rPr>
              <a:t>www.bbc.co.uk/bitesize/guides/ztwtnbk/revision/2</a:t>
            </a:r>
            <a:endParaRPr lang="en-GB" sz="2000" dirty="0" smtClean="0"/>
          </a:p>
          <a:p>
            <a:r>
              <a:rPr lang="en-GB" dirty="0" smtClean="0"/>
              <a:t>Before your begin think carefully about the textbooks you have used in your engineering and science lessons. </a:t>
            </a:r>
          </a:p>
          <a:p>
            <a:r>
              <a:rPr lang="en-GB" dirty="0" smtClean="0"/>
              <a:t>Consider the layout and sections. Make decisions about how you will group your information and instructions to staff about how to keep themselves safe while working for you. </a:t>
            </a:r>
            <a:endParaRPr lang="en-GB" dirty="0"/>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982520" y="741717"/>
            <a:ext cx="1058389" cy="777990"/>
          </a:xfrm>
          <a:prstGeom prst="rect">
            <a:avLst/>
          </a:prstGeom>
        </p:spPr>
      </p:pic>
      <p:pic>
        <p:nvPicPr>
          <p:cNvPr id="6" name="Picture 5"/>
          <p:cNvPicPr/>
          <p:nvPr/>
        </p:nvPicPr>
        <p:blipFill>
          <a:blip r:embed="rId4" cstate="print">
            <a:extLst>
              <a:ext uri="{28A0092B-C50C-407E-A947-70E740481C1C}">
                <a14:useLocalDpi xmlns:a14="http://schemas.microsoft.com/office/drawing/2010/main" val="0"/>
              </a:ext>
            </a:extLst>
          </a:blip>
          <a:stretch>
            <a:fillRect/>
          </a:stretch>
        </p:blipFill>
        <p:spPr>
          <a:xfrm>
            <a:off x="2240726" y="730287"/>
            <a:ext cx="965727" cy="789420"/>
          </a:xfrm>
          <a:prstGeom prst="rect">
            <a:avLst/>
          </a:prstGeom>
        </p:spPr>
      </p:pic>
      <p:pic>
        <p:nvPicPr>
          <p:cNvPr id="7" name="Picture 6"/>
          <p:cNvPicPr/>
          <p:nvPr/>
        </p:nvPicPr>
        <p:blipFill>
          <a:blip r:embed="rId5" cstate="print">
            <a:extLst>
              <a:ext uri="{28A0092B-C50C-407E-A947-70E740481C1C}">
                <a14:useLocalDpi xmlns:a14="http://schemas.microsoft.com/office/drawing/2010/main" val="0"/>
              </a:ext>
            </a:extLst>
          </a:blip>
          <a:stretch>
            <a:fillRect/>
          </a:stretch>
        </p:blipFill>
        <p:spPr>
          <a:xfrm>
            <a:off x="3606086" y="730287"/>
            <a:ext cx="937678" cy="789420"/>
          </a:xfrm>
          <a:prstGeom prst="rect">
            <a:avLst/>
          </a:prstGeom>
        </p:spPr>
      </p:pic>
      <p:pic>
        <p:nvPicPr>
          <p:cNvPr id="8" name="Picture 7"/>
          <p:cNvPicPr/>
          <p:nvPr/>
        </p:nvPicPr>
        <p:blipFill>
          <a:blip r:embed="rId6" cstate="print">
            <a:extLst>
              <a:ext uri="{28A0092B-C50C-407E-A947-70E740481C1C}">
                <a14:useLocalDpi xmlns:a14="http://schemas.microsoft.com/office/drawing/2010/main" val="0"/>
              </a:ext>
            </a:extLst>
          </a:blip>
          <a:stretch>
            <a:fillRect/>
          </a:stretch>
        </p:blipFill>
        <p:spPr>
          <a:xfrm>
            <a:off x="4943396" y="741717"/>
            <a:ext cx="912627" cy="777990"/>
          </a:xfrm>
          <a:prstGeom prst="rect">
            <a:avLst/>
          </a:prstGeom>
        </p:spPr>
      </p:pic>
      <p:pic>
        <p:nvPicPr>
          <p:cNvPr id="9" name="Picture 8"/>
          <p:cNvPicPr/>
          <p:nvPr/>
        </p:nvPicPr>
        <p:blipFill>
          <a:blip r:embed="rId7" cstate="print">
            <a:extLst>
              <a:ext uri="{28A0092B-C50C-407E-A947-70E740481C1C}">
                <a14:useLocalDpi xmlns:a14="http://schemas.microsoft.com/office/drawing/2010/main" val="0"/>
              </a:ext>
            </a:extLst>
          </a:blip>
          <a:stretch>
            <a:fillRect/>
          </a:stretch>
        </p:blipFill>
        <p:spPr>
          <a:xfrm>
            <a:off x="6189386" y="741717"/>
            <a:ext cx="917575" cy="777990"/>
          </a:xfrm>
          <a:prstGeom prst="rect">
            <a:avLst/>
          </a:prstGeom>
        </p:spPr>
      </p:pic>
      <p:pic>
        <p:nvPicPr>
          <p:cNvPr id="10" name="Picture 9"/>
          <p:cNvPicPr/>
          <p:nvPr/>
        </p:nvPicPr>
        <p:blipFill>
          <a:blip r:embed="rId8" cstate="print">
            <a:extLst>
              <a:ext uri="{28A0092B-C50C-407E-A947-70E740481C1C}">
                <a14:useLocalDpi xmlns:a14="http://schemas.microsoft.com/office/drawing/2010/main" val="0"/>
              </a:ext>
            </a:extLst>
          </a:blip>
          <a:stretch>
            <a:fillRect/>
          </a:stretch>
        </p:blipFill>
        <p:spPr>
          <a:xfrm>
            <a:off x="7440324" y="730997"/>
            <a:ext cx="876858" cy="788710"/>
          </a:xfrm>
          <a:prstGeom prst="rect">
            <a:avLst/>
          </a:prstGeom>
        </p:spPr>
      </p:pic>
      <p:pic>
        <p:nvPicPr>
          <p:cNvPr id="11" name="Picture 10"/>
          <p:cNvPicPr/>
          <p:nvPr/>
        </p:nvPicPr>
        <p:blipFill>
          <a:blip r:embed="rId9" cstate="print">
            <a:extLst>
              <a:ext uri="{28A0092B-C50C-407E-A947-70E740481C1C}">
                <a14:useLocalDpi xmlns:a14="http://schemas.microsoft.com/office/drawing/2010/main" val="0"/>
              </a:ext>
            </a:extLst>
          </a:blip>
          <a:stretch>
            <a:fillRect/>
          </a:stretch>
        </p:blipFill>
        <p:spPr>
          <a:xfrm>
            <a:off x="8650545" y="730287"/>
            <a:ext cx="956343" cy="789420"/>
          </a:xfrm>
          <a:prstGeom prst="rect">
            <a:avLst/>
          </a:prstGeom>
        </p:spPr>
      </p:pic>
      <p:pic>
        <p:nvPicPr>
          <p:cNvPr id="12" name="Picture 11"/>
          <p:cNvPicPr/>
          <p:nvPr/>
        </p:nvPicPr>
        <p:blipFill>
          <a:blip r:embed="rId10" cstate="print">
            <a:extLst>
              <a:ext uri="{28A0092B-C50C-407E-A947-70E740481C1C}">
                <a14:useLocalDpi xmlns:a14="http://schemas.microsoft.com/office/drawing/2010/main" val="0"/>
              </a:ext>
            </a:extLst>
          </a:blip>
          <a:stretch>
            <a:fillRect/>
          </a:stretch>
        </p:blipFill>
        <p:spPr>
          <a:xfrm>
            <a:off x="9901483" y="730287"/>
            <a:ext cx="933792" cy="789420"/>
          </a:xfrm>
          <a:prstGeom prst="rect">
            <a:avLst/>
          </a:prstGeom>
        </p:spPr>
      </p:pic>
      <p:pic>
        <p:nvPicPr>
          <p:cNvPr id="14" name="Picture 13"/>
          <p:cNvPicPr>
            <a:picLocks noChangeAspect="1"/>
          </p:cNvPicPr>
          <p:nvPr/>
        </p:nvPicPr>
        <p:blipFill rotWithShape="1">
          <a:blip r:embed="rId11"/>
          <a:srcRect l="23743" t="21875" r="48634" b="47917"/>
          <a:stretch/>
        </p:blipFill>
        <p:spPr>
          <a:xfrm>
            <a:off x="668817" y="2701222"/>
            <a:ext cx="4564920" cy="2806700"/>
          </a:xfrm>
          <a:prstGeom prst="rect">
            <a:avLst/>
          </a:prstGeom>
        </p:spPr>
      </p:pic>
    </p:spTree>
    <p:extLst>
      <p:ext uri="{BB962C8B-B14F-4D97-AF65-F5344CB8AC3E}">
        <p14:creationId xmlns:p14="http://schemas.microsoft.com/office/powerpoint/2010/main" val="10841595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1146220"/>
            <a:ext cx="9601196" cy="1139779"/>
          </a:xfrm>
        </p:spPr>
        <p:txBody>
          <a:bodyPr>
            <a:normAutofit/>
          </a:bodyPr>
          <a:lstStyle/>
          <a:p>
            <a:pPr algn="l"/>
            <a:r>
              <a:rPr lang="en-GB" b="1" dirty="0" smtClean="0"/>
              <a:t>‘The UTC Junior Apprentice’: Task #11</a:t>
            </a:r>
            <a:endParaRPr lang="en-GB" b="1" dirty="0"/>
          </a:p>
        </p:txBody>
      </p:sp>
      <p:sp>
        <p:nvSpPr>
          <p:cNvPr id="13" name="Content Placeholder 12"/>
          <p:cNvSpPr>
            <a:spLocks noGrp="1"/>
          </p:cNvSpPr>
          <p:nvPr>
            <p:ph sz="half" idx="2"/>
          </p:nvPr>
        </p:nvSpPr>
        <p:spPr>
          <a:xfrm>
            <a:off x="5233737" y="2406316"/>
            <a:ext cx="6352674" cy="3862137"/>
          </a:xfrm>
        </p:spPr>
        <p:txBody>
          <a:bodyPr>
            <a:normAutofit lnSpcReduction="10000"/>
          </a:bodyPr>
          <a:lstStyle/>
          <a:p>
            <a:pPr marL="0" indent="0">
              <a:buNone/>
            </a:pPr>
            <a:r>
              <a:rPr lang="en-GB" b="1" dirty="0" smtClean="0"/>
              <a:t>Help and Hints before you start…</a:t>
            </a:r>
          </a:p>
          <a:p>
            <a:r>
              <a:rPr lang="en-GB" dirty="0" smtClean="0"/>
              <a:t>Listen to some of the examples of Podcasts that are available on BBC: </a:t>
            </a:r>
            <a:r>
              <a:rPr lang="en-GB" sz="2000" dirty="0" smtClean="0">
                <a:hlinkClick r:id="rId2"/>
              </a:rPr>
              <a:t>https</a:t>
            </a:r>
            <a:r>
              <a:rPr lang="en-GB" sz="2000" dirty="0">
                <a:hlinkClick r:id="rId2"/>
              </a:rPr>
              <a:t>://</a:t>
            </a:r>
            <a:r>
              <a:rPr lang="en-GB" sz="2000" dirty="0" smtClean="0">
                <a:hlinkClick r:id="rId2"/>
              </a:rPr>
              <a:t>www.bbc.co.uk/podcasts?q=english</a:t>
            </a:r>
            <a:endParaRPr lang="en-GB" sz="2000" dirty="0" smtClean="0"/>
          </a:p>
          <a:p>
            <a:r>
              <a:rPr lang="en-GB" dirty="0" smtClean="0"/>
              <a:t>Before your begin think carefully about your company purpose and values. You need to convey this to your potential customers. </a:t>
            </a:r>
          </a:p>
          <a:p>
            <a:r>
              <a:rPr lang="en-GB" dirty="0" smtClean="0"/>
              <a:t>Make sure that your ideas are in a logical order and incorporate a range of features to engage your listener throughout.  </a:t>
            </a:r>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982520" y="741717"/>
            <a:ext cx="1058389" cy="777990"/>
          </a:xfrm>
          <a:prstGeom prst="rect">
            <a:avLst/>
          </a:prstGeom>
        </p:spPr>
      </p:pic>
      <p:pic>
        <p:nvPicPr>
          <p:cNvPr id="6" name="Picture 5"/>
          <p:cNvPicPr/>
          <p:nvPr/>
        </p:nvPicPr>
        <p:blipFill>
          <a:blip r:embed="rId4" cstate="print">
            <a:extLst>
              <a:ext uri="{28A0092B-C50C-407E-A947-70E740481C1C}">
                <a14:useLocalDpi xmlns:a14="http://schemas.microsoft.com/office/drawing/2010/main" val="0"/>
              </a:ext>
            </a:extLst>
          </a:blip>
          <a:stretch>
            <a:fillRect/>
          </a:stretch>
        </p:blipFill>
        <p:spPr>
          <a:xfrm>
            <a:off x="2240726" y="730287"/>
            <a:ext cx="965727" cy="789420"/>
          </a:xfrm>
          <a:prstGeom prst="rect">
            <a:avLst/>
          </a:prstGeom>
        </p:spPr>
      </p:pic>
      <p:pic>
        <p:nvPicPr>
          <p:cNvPr id="7" name="Picture 6"/>
          <p:cNvPicPr/>
          <p:nvPr/>
        </p:nvPicPr>
        <p:blipFill>
          <a:blip r:embed="rId5" cstate="print">
            <a:extLst>
              <a:ext uri="{28A0092B-C50C-407E-A947-70E740481C1C}">
                <a14:useLocalDpi xmlns:a14="http://schemas.microsoft.com/office/drawing/2010/main" val="0"/>
              </a:ext>
            </a:extLst>
          </a:blip>
          <a:stretch>
            <a:fillRect/>
          </a:stretch>
        </p:blipFill>
        <p:spPr>
          <a:xfrm>
            <a:off x="3606086" y="730287"/>
            <a:ext cx="937678" cy="789420"/>
          </a:xfrm>
          <a:prstGeom prst="rect">
            <a:avLst/>
          </a:prstGeom>
        </p:spPr>
      </p:pic>
      <p:pic>
        <p:nvPicPr>
          <p:cNvPr id="8" name="Picture 7"/>
          <p:cNvPicPr/>
          <p:nvPr/>
        </p:nvPicPr>
        <p:blipFill>
          <a:blip r:embed="rId6" cstate="print">
            <a:extLst>
              <a:ext uri="{28A0092B-C50C-407E-A947-70E740481C1C}">
                <a14:useLocalDpi xmlns:a14="http://schemas.microsoft.com/office/drawing/2010/main" val="0"/>
              </a:ext>
            </a:extLst>
          </a:blip>
          <a:stretch>
            <a:fillRect/>
          </a:stretch>
        </p:blipFill>
        <p:spPr>
          <a:xfrm>
            <a:off x="4943396" y="741717"/>
            <a:ext cx="912627" cy="777990"/>
          </a:xfrm>
          <a:prstGeom prst="rect">
            <a:avLst/>
          </a:prstGeom>
        </p:spPr>
      </p:pic>
      <p:pic>
        <p:nvPicPr>
          <p:cNvPr id="9" name="Picture 8"/>
          <p:cNvPicPr/>
          <p:nvPr/>
        </p:nvPicPr>
        <p:blipFill>
          <a:blip r:embed="rId7" cstate="print">
            <a:extLst>
              <a:ext uri="{28A0092B-C50C-407E-A947-70E740481C1C}">
                <a14:useLocalDpi xmlns:a14="http://schemas.microsoft.com/office/drawing/2010/main" val="0"/>
              </a:ext>
            </a:extLst>
          </a:blip>
          <a:stretch>
            <a:fillRect/>
          </a:stretch>
        </p:blipFill>
        <p:spPr>
          <a:xfrm>
            <a:off x="6189386" y="741717"/>
            <a:ext cx="917575" cy="777990"/>
          </a:xfrm>
          <a:prstGeom prst="rect">
            <a:avLst/>
          </a:prstGeom>
        </p:spPr>
      </p:pic>
      <p:pic>
        <p:nvPicPr>
          <p:cNvPr id="10" name="Picture 9"/>
          <p:cNvPicPr/>
          <p:nvPr/>
        </p:nvPicPr>
        <p:blipFill>
          <a:blip r:embed="rId8" cstate="print">
            <a:extLst>
              <a:ext uri="{28A0092B-C50C-407E-A947-70E740481C1C}">
                <a14:useLocalDpi xmlns:a14="http://schemas.microsoft.com/office/drawing/2010/main" val="0"/>
              </a:ext>
            </a:extLst>
          </a:blip>
          <a:stretch>
            <a:fillRect/>
          </a:stretch>
        </p:blipFill>
        <p:spPr>
          <a:xfrm>
            <a:off x="7440324" y="730997"/>
            <a:ext cx="876858" cy="788710"/>
          </a:xfrm>
          <a:prstGeom prst="rect">
            <a:avLst/>
          </a:prstGeom>
        </p:spPr>
      </p:pic>
      <p:pic>
        <p:nvPicPr>
          <p:cNvPr id="11" name="Picture 10"/>
          <p:cNvPicPr/>
          <p:nvPr/>
        </p:nvPicPr>
        <p:blipFill>
          <a:blip r:embed="rId9" cstate="print">
            <a:extLst>
              <a:ext uri="{28A0092B-C50C-407E-A947-70E740481C1C}">
                <a14:useLocalDpi xmlns:a14="http://schemas.microsoft.com/office/drawing/2010/main" val="0"/>
              </a:ext>
            </a:extLst>
          </a:blip>
          <a:stretch>
            <a:fillRect/>
          </a:stretch>
        </p:blipFill>
        <p:spPr>
          <a:xfrm>
            <a:off x="8650545" y="730287"/>
            <a:ext cx="956343" cy="789420"/>
          </a:xfrm>
          <a:prstGeom prst="rect">
            <a:avLst/>
          </a:prstGeom>
        </p:spPr>
      </p:pic>
      <p:pic>
        <p:nvPicPr>
          <p:cNvPr id="12" name="Picture 11"/>
          <p:cNvPicPr/>
          <p:nvPr/>
        </p:nvPicPr>
        <p:blipFill>
          <a:blip r:embed="rId10" cstate="print">
            <a:extLst>
              <a:ext uri="{28A0092B-C50C-407E-A947-70E740481C1C}">
                <a14:useLocalDpi xmlns:a14="http://schemas.microsoft.com/office/drawing/2010/main" val="0"/>
              </a:ext>
            </a:extLst>
          </a:blip>
          <a:stretch>
            <a:fillRect/>
          </a:stretch>
        </p:blipFill>
        <p:spPr>
          <a:xfrm>
            <a:off x="9901483" y="730287"/>
            <a:ext cx="933792" cy="789420"/>
          </a:xfrm>
          <a:prstGeom prst="rect">
            <a:avLst/>
          </a:prstGeom>
        </p:spPr>
      </p:pic>
      <p:pic>
        <p:nvPicPr>
          <p:cNvPr id="14" name="Content Placeholder 13"/>
          <p:cNvPicPr>
            <a:picLocks noGrp="1" noChangeAspect="1"/>
          </p:cNvPicPr>
          <p:nvPr>
            <p:ph sz="half" idx="1"/>
          </p:nvPr>
        </p:nvPicPr>
        <p:blipFill rotWithShape="1">
          <a:blip r:embed="rId11"/>
          <a:srcRect l="42860" t="19440" r="32149" b="42460"/>
          <a:stretch/>
        </p:blipFill>
        <p:spPr>
          <a:xfrm>
            <a:off x="846219" y="2514601"/>
            <a:ext cx="4182982" cy="3585410"/>
          </a:xfrm>
          <a:prstGeom prst="rect">
            <a:avLst/>
          </a:prstGeom>
        </p:spPr>
      </p:pic>
    </p:spTree>
    <p:extLst>
      <p:ext uri="{BB962C8B-B14F-4D97-AF65-F5344CB8AC3E}">
        <p14:creationId xmlns:p14="http://schemas.microsoft.com/office/powerpoint/2010/main" val="38276851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1146220"/>
            <a:ext cx="9601196" cy="1139779"/>
          </a:xfrm>
        </p:spPr>
        <p:txBody>
          <a:bodyPr>
            <a:normAutofit/>
          </a:bodyPr>
          <a:lstStyle/>
          <a:p>
            <a:pPr algn="l"/>
            <a:r>
              <a:rPr lang="en-GB" b="1" dirty="0" smtClean="0"/>
              <a:t>‘The UTC Junior Apprentice’: Task #12</a:t>
            </a:r>
            <a:endParaRPr lang="en-GB" b="1" dirty="0"/>
          </a:p>
        </p:txBody>
      </p:sp>
      <p:sp>
        <p:nvSpPr>
          <p:cNvPr id="13" name="Content Placeholder 12"/>
          <p:cNvSpPr>
            <a:spLocks noGrp="1"/>
          </p:cNvSpPr>
          <p:nvPr>
            <p:ph sz="half" idx="2"/>
          </p:nvPr>
        </p:nvSpPr>
        <p:spPr>
          <a:xfrm>
            <a:off x="5233737" y="2406316"/>
            <a:ext cx="6352674" cy="3862137"/>
          </a:xfrm>
        </p:spPr>
        <p:txBody>
          <a:bodyPr>
            <a:normAutofit/>
          </a:bodyPr>
          <a:lstStyle/>
          <a:p>
            <a:pPr marL="0" indent="0">
              <a:buNone/>
            </a:pPr>
            <a:r>
              <a:rPr lang="en-GB" b="1" dirty="0"/>
              <a:t>Help and Hints before you start</a:t>
            </a:r>
            <a:r>
              <a:rPr lang="en-GB" b="1" dirty="0" smtClean="0"/>
              <a:t>…</a:t>
            </a:r>
            <a:endParaRPr lang="en-GB" dirty="0" smtClean="0">
              <a:solidFill>
                <a:schemeClr val="tx1"/>
              </a:solidFill>
            </a:endParaRPr>
          </a:p>
          <a:p>
            <a:r>
              <a:rPr lang="en-GB" dirty="0" smtClean="0">
                <a:solidFill>
                  <a:schemeClr val="tx1"/>
                </a:solidFill>
              </a:rPr>
              <a:t>You may wish to consider the media aspects of this task such as company slogans, logos and celebrity/expert endorsements. </a:t>
            </a:r>
          </a:p>
          <a:p>
            <a:r>
              <a:rPr lang="en-GB" dirty="0" smtClean="0">
                <a:solidFill>
                  <a:schemeClr val="tx1"/>
                </a:solidFill>
              </a:rPr>
              <a:t>Take a look here for some additional things to consider before you start filming: </a:t>
            </a:r>
            <a:r>
              <a:rPr lang="en-GB" dirty="0">
                <a:hlinkClick r:id="rId2"/>
              </a:rPr>
              <a:t>https://</a:t>
            </a:r>
            <a:r>
              <a:rPr lang="en-GB" dirty="0" smtClean="0">
                <a:hlinkClick r:id="rId2"/>
              </a:rPr>
              <a:t>www.bbc.co.uk/bitesize/guides/z2p4qty/revision/2</a:t>
            </a:r>
            <a:r>
              <a:rPr lang="en-GB" dirty="0" smtClean="0"/>
              <a:t>  </a:t>
            </a:r>
          </a:p>
          <a:p>
            <a:endParaRPr lang="en-GB" dirty="0">
              <a:solidFill>
                <a:schemeClr val="tx1"/>
              </a:solidFill>
            </a:endParaRPr>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982520" y="741717"/>
            <a:ext cx="1058389" cy="777990"/>
          </a:xfrm>
          <a:prstGeom prst="rect">
            <a:avLst/>
          </a:prstGeom>
        </p:spPr>
      </p:pic>
      <p:pic>
        <p:nvPicPr>
          <p:cNvPr id="6" name="Picture 5"/>
          <p:cNvPicPr/>
          <p:nvPr/>
        </p:nvPicPr>
        <p:blipFill>
          <a:blip r:embed="rId4" cstate="print">
            <a:extLst>
              <a:ext uri="{28A0092B-C50C-407E-A947-70E740481C1C}">
                <a14:useLocalDpi xmlns:a14="http://schemas.microsoft.com/office/drawing/2010/main" val="0"/>
              </a:ext>
            </a:extLst>
          </a:blip>
          <a:stretch>
            <a:fillRect/>
          </a:stretch>
        </p:blipFill>
        <p:spPr>
          <a:xfrm>
            <a:off x="2240726" y="730287"/>
            <a:ext cx="965727" cy="789420"/>
          </a:xfrm>
          <a:prstGeom prst="rect">
            <a:avLst/>
          </a:prstGeom>
        </p:spPr>
      </p:pic>
      <p:pic>
        <p:nvPicPr>
          <p:cNvPr id="7" name="Picture 6"/>
          <p:cNvPicPr/>
          <p:nvPr/>
        </p:nvPicPr>
        <p:blipFill>
          <a:blip r:embed="rId5" cstate="print">
            <a:extLst>
              <a:ext uri="{28A0092B-C50C-407E-A947-70E740481C1C}">
                <a14:useLocalDpi xmlns:a14="http://schemas.microsoft.com/office/drawing/2010/main" val="0"/>
              </a:ext>
            </a:extLst>
          </a:blip>
          <a:stretch>
            <a:fillRect/>
          </a:stretch>
        </p:blipFill>
        <p:spPr>
          <a:xfrm>
            <a:off x="3606086" y="730287"/>
            <a:ext cx="937678" cy="789420"/>
          </a:xfrm>
          <a:prstGeom prst="rect">
            <a:avLst/>
          </a:prstGeom>
        </p:spPr>
      </p:pic>
      <p:pic>
        <p:nvPicPr>
          <p:cNvPr id="8" name="Picture 7"/>
          <p:cNvPicPr/>
          <p:nvPr/>
        </p:nvPicPr>
        <p:blipFill>
          <a:blip r:embed="rId6" cstate="print">
            <a:extLst>
              <a:ext uri="{28A0092B-C50C-407E-A947-70E740481C1C}">
                <a14:useLocalDpi xmlns:a14="http://schemas.microsoft.com/office/drawing/2010/main" val="0"/>
              </a:ext>
            </a:extLst>
          </a:blip>
          <a:stretch>
            <a:fillRect/>
          </a:stretch>
        </p:blipFill>
        <p:spPr>
          <a:xfrm>
            <a:off x="4943396" y="741717"/>
            <a:ext cx="912627" cy="777990"/>
          </a:xfrm>
          <a:prstGeom prst="rect">
            <a:avLst/>
          </a:prstGeom>
        </p:spPr>
      </p:pic>
      <p:pic>
        <p:nvPicPr>
          <p:cNvPr id="9" name="Picture 8"/>
          <p:cNvPicPr/>
          <p:nvPr/>
        </p:nvPicPr>
        <p:blipFill>
          <a:blip r:embed="rId7" cstate="print">
            <a:extLst>
              <a:ext uri="{28A0092B-C50C-407E-A947-70E740481C1C}">
                <a14:useLocalDpi xmlns:a14="http://schemas.microsoft.com/office/drawing/2010/main" val="0"/>
              </a:ext>
            </a:extLst>
          </a:blip>
          <a:stretch>
            <a:fillRect/>
          </a:stretch>
        </p:blipFill>
        <p:spPr>
          <a:xfrm>
            <a:off x="6189386" y="741717"/>
            <a:ext cx="917575" cy="777990"/>
          </a:xfrm>
          <a:prstGeom prst="rect">
            <a:avLst/>
          </a:prstGeom>
        </p:spPr>
      </p:pic>
      <p:pic>
        <p:nvPicPr>
          <p:cNvPr id="10" name="Picture 9"/>
          <p:cNvPicPr/>
          <p:nvPr/>
        </p:nvPicPr>
        <p:blipFill>
          <a:blip r:embed="rId8" cstate="print">
            <a:extLst>
              <a:ext uri="{28A0092B-C50C-407E-A947-70E740481C1C}">
                <a14:useLocalDpi xmlns:a14="http://schemas.microsoft.com/office/drawing/2010/main" val="0"/>
              </a:ext>
            </a:extLst>
          </a:blip>
          <a:stretch>
            <a:fillRect/>
          </a:stretch>
        </p:blipFill>
        <p:spPr>
          <a:xfrm>
            <a:off x="7440324" y="730997"/>
            <a:ext cx="876858" cy="788710"/>
          </a:xfrm>
          <a:prstGeom prst="rect">
            <a:avLst/>
          </a:prstGeom>
        </p:spPr>
      </p:pic>
      <p:pic>
        <p:nvPicPr>
          <p:cNvPr id="11" name="Picture 10"/>
          <p:cNvPicPr/>
          <p:nvPr/>
        </p:nvPicPr>
        <p:blipFill>
          <a:blip r:embed="rId9" cstate="print">
            <a:extLst>
              <a:ext uri="{28A0092B-C50C-407E-A947-70E740481C1C}">
                <a14:useLocalDpi xmlns:a14="http://schemas.microsoft.com/office/drawing/2010/main" val="0"/>
              </a:ext>
            </a:extLst>
          </a:blip>
          <a:stretch>
            <a:fillRect/>
          </a:stretch>
        </p:blipFill>
        <p:spPr>
          <a:xfrm>
            <a:off x="8650545" y="730287"/>
            <a:ext cx="956343" cy="789420"/>
          </a:xfrm>
          <a:prstGeom prst="rect">
            <a:avLst/>
          </a:prstGeom>
        </p:spPr>
      </p:pic>
      <p:pic>
        <p:nvPicPr>
          <p:cNvPr id="12" name="Picture 11"/>
          <p:cNvPicPr/>
          <p:nvPr/>
        </p:nvPicPr>
        <p:blipFill>
          <a:blip r:embed="rId10" cstate="print">
            <a:extLst>
              <a:ext uri="{28A0092B-C50C-407E-A947-70E740481C1C}">
                <a14:useLocalDpi xmlns:a14="http://schemas.microsoft.com/office/drawing/2010/main" val="0"/>
              </a:ext>
            </a:extLst>
          </a:blip>
          <a:stretch>
            <a:fillRect/>
          </a:stretch>
        </p:blipFill>
        <p:spPr>
          <a:xfrm>
            <a:off x="9901483" y="730287"/>
            <a:ext cx="933792" cy="789420"/>
          </a:xfrm>
          <a:prstGeom prst="rect">
            <a:avLst/>
          </a:prstGeom>
        </p:spPr>
      </p:pic>
      <p:pic>
        <p:nvPicPr>
          <p:cNvPr id="14" name="Content Placeholder 13"/>
          <p:cNvPicPr>
            <a:picLocks noGrp="1" noChangeAspect="1"/>
          </p:cNvPicPr>
          <p:nvPr>
            <p:ph sz="half" idx="1"/>
          </p:nvPr>
        </p:nvPicPr>
        <p:blipFill rotWithShape="1">
          <a:blip r:embed="rId11"/>
          <a:srcRect l="68106" t="18532" r="5373" b="42461"/>
          <a:stretch/>
        </p:blipFill>
        <p:spPr>
          <a:xfrm>
            <a:off x="949960" y="2502568"/>
            <a:ext cx="4219446" cy="3489158"/>
          </a:xfrm>
          <a:prstGeom prst="rect">
            <a:avLst/>
          </a:prstGeom>
        </p:spPr>
      </p:pic>
    </p:spTree>
    <p:extLst>
      <p:ext uri="{BB962C8B-B14F-4D97-AF65-F5344CB8AC3E}">
        <p14:creationId xmlns:p14="http://schemas.microsoft.com/office/powerpoint/2010/main" val="14380824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1275008"/>
            <a:ext cx="9601196" cy="1010991"/>
          </a:xfrm>
        </p:spPr>
        <p:txBody>
          <a:bodyPr>
            <a:normAutofit/>
          </a:bodyPr>
          <a:lstStyle/>
          <a:p>
            <a:r>
              <a:rPr lang="en-GB" b="1" dirty="0" smtClean="0"/>
              <a:t>Remember to… </a:t>
            </a:r>
            <a:endParaRPr lang="en-GB" b="1" dirty="0"/>
          </a:p>
        </p:txBody>
      </p:sp>
      <p:sp>
        <p:nvSpPr>
          <p:cNvPr id="13" name="Text Placeholder 12"/>
          <p:cNvSpPr>
            <a:spLocks noGrp="1"/>
          </p:cNvSpPr>
          <p:nvPr>
            <p:ph type="body" idx="1"/>
          </p:nvPr>
        </p:nvSpPr>
        <p:spPr>
          <a:xfrm>
            <a:off x="982520" y="2541879"/>
            <a:ext cx="4718304" cy="576262"/>
          </a:xfrm>
        </p:spPr>
        <p:txBody>
          <a:bodyPr/>
          <a:lstStyle/>
          <a:p>
            <a:r>
              <a:rPr lang="en-GB" dirty="0" smtClean="0"/>
              <a:t>Remember to…</a:t>
            </a:r>
            <a:endParaRPr lang="en-GB" dirty="0"/>
          </a:p>
        </p:txBody>
      </p:sp>
      <p:sp>
        <p:nvSpPr>
          <p:cNvPr id="4" name="Text Placeholder 3"/>
          <p:cNvSpPr>
            <a:spLocks noGrp="1"/>
          </p:cNvSpPr>
          <p:nvPr>
            <p:ph sz="half" idx="2"/>
          </p:nvPr>
        </p:nvSpPr>
        <p:spPr>
          <a:xfrm>
            <a:off x="734096" y="3243262"/>
            <a:ext cx="5279608" cy="2887082"/>
          </a:xfrm>
        </p:spPr>
        <p:txBody>
          <a:bodyPr>
            <a:normAutofit fontScale="92500"/>
          </a:bodyPr>
          <a:lstStyle/>
          <a:p>
            <a:pPr marL="342900" indent="-342900" algn="l">
              <a:buFont typeface="Arial" panose="020B0604020202020204" pitchFamily="34" charset="0"/>
              <a:buChar char="•"/>
            </a:pPr>
            <a:r>
              <a:rPr lang="en-GB" dirty="0" smtClean="0"/>
              <a:t>Email a copy of your completed work to </a:t>
            </a:r>
            <a:r>
              <a:rPr lang="en-GB" dirty="0" smtClean="0">
                <a:hlinkClick r:id="rId2"/>
              </a:rPr>
              <a:t>English@energycoastutc.co.uk</a:t>
            </a:r>
            <a:r>
              <a:rPr lang="en-GB" dirty="0" smtClean="0"/>
              <a:t> </a:t>
            </a:r>
          </a:p>
          <a:p>
            <a:pPr marL="342900" indent="-342900" algn="l">
              <a:buFont typeface="Arial" panose="020B0604020202020204" pitchFamily="34" charset="0"/>
              <a:buChar char="•"/>
            </a:pPr>
            <a:r>
              <a:rPr lang="en-GB" dirty="0" smtClean="0"/>
              <a:t>Follow us on Twitter @ECUTC_English where we will be posting helpful revision links to support you with home learning AND where we will reveal the competition winners each day! </a:t>
            </a:r>
          </a:p>
          <a:p>
            <a:endParaRPr lang="en-GB" dirty="0"/>
          </a:p>
        </p:txBody>
      </p:sp>
      <p:pic>
        <p:nvPicPr>
          <p:cNvPr id="16" name="Content Placeholder 15"/>
          <p:cNvPicPr>
            <a:picLocks noGrp="1" noChangeAspect="1"/>
          </p:cNvPicPr>
          <p:nvPr>
            <p:ph sz="quarter" idx="4"/>
          </p:nvPr>
        </p:nvPicPr>
        <p:blipFill rotWithShape="1">
          <a:blip r:embed="rId3"/>
          <a:srcRect l="25082" t="6910" r="33477" b="39966"/>
          <a:stretch/>
        </p:blipFill>
        <p:spPr>
          <a:xfrm>
            <a:off x="6399416" y="2541879"/>
            <a:ext cx="4739425" cy="3398667"/>
          </a:xfrm>
          <a:prstGeom prst="rect">
            <a:avLst/>
          </a:prstGeom>
        </p:spPr>
      </p:pic>
      <p:pic>
        <p:nvPicPr>
          <p:cNvPr id="5" name="Picture 4"/>
          <p:cNvPicPr/>
          <p:nvPr/>
        </p:nvPicPr>
        <p:blipFill>
          <a:blip r:embed="rId4" cstate="print">
            <a:extLst>
              <a:ext uri="{28A0092B-C50C-407E-A947-70E740481C1C}">
                <a14:useLocalDpi xmlns:a14="http://schemas.microsoft.com/office/drawing/2010/main" val="0"/>
              </a:ext>
            </a:extLst>
          </a:blip>
          <a:stretch>
            <a:fillRect/>
          </a:stretch>
        </p:blipFill>
        <p:spPr>
          <a:xfrm>
            <a:off x="982520" y="741717"/>
            <a:ext cx="1058389" cy="777990"/>
          </a:xfrm>
          <a:prstGeom prst="rect">
            <a:avLst/>
          </a:prstGeom>
        </p:spPr>
      </p:pic>
      <p:pic>
        <p:nvPicPr>
          <p:cNvPr id="6" name="Picture 5"/>
          <p:cNvPicPr/>
          <p:nvPr/>
        </p:nvPicPr>
        <p:blipFill>
          <a:blip r:embed="rId5" cstate="print">
            <a:extLst>
              <a:ext uri="{28A0092B-C50C-407E-A947-70E740481C1C}">
                <a14:useLocalDpi xmlns:a14="http://schemas.microsoft.com/office/drawing/2010/main" val="0"/>
              </a:ext>
            </a:extLst>
          </a:blip>
          <a:stretch>
            <a:fillRect/>
          </a:stretch>
        </p:blipFill>
        <p:spPr>
          <a:xfrm>
            <a:off x="2240726" y="730287"/>
            <a:ext cx="965727" cy="789420"/>
          </a:xfrm>
          <a:prstGeom prst="rect">
            <a:avLst/>
          </a:prstGeom>
        </p:spPr>
      </p:pic>
      <p:pic>
        <p:nvPicPr>
          <p:cNvPr id="7" name="Picture 6"/>
          <p:cNvPicPr/>
          <p:nvPr/>
        </p:nvPicPr>
        <p:blipFill>
          <a:blip r:embed="rId6" cstate="print">
            <a:extLst>
              <a:ext uri="{28A0092B-C50C-407E-A947-70E740481C1C}">
                <a14:useLocalDpi xmlns:a14="http://schemas.microsoft.com/office/drawing/2010/main" val="0"/>
              </a:ext>
            </a:extLst>
          </a:blip>
          <a:stretch>
            <a:fillRect/>
          </a:stretch>
        </p:blipFill>
        <p:spPr>
          <a:xfrm>
            <a:off x="3606086" y="730287"/>
            <a:ext cx="937678" cy="789420"/>
          </a:xfrm>
          <a:prstGeom prst="rect">
            <a:avLst/>
          </a:prstGeom>
        </p:spPr>
      </p:pic>
      <p:pic>
        <p:nvPicPr>
          <p:cNvPr id="8" name="Picture 7"/>
          <p:cNvPicPr/>
          <p:nvPr/>
        </p:nvPicPr>
        <p:blipFill>
          <a:blip r:embed="rId7" cstate="print">
            <a:extLst>
              <a:ext uri="{28A0092B-C50C-407E-A947-70E740481C1C}">
                <a14:useLocalDpi xmlns:a14="http://schemas.microsoft.com/office/drawing/2010/main" val="0"/>
              </a:ext>
            </a:extLst>
          </a:blip>
          <a:stretch>
            <a:fillRect/>
          </a:stretch>
        </p:blipFill>
        <p:spPr>
          <a:xfrm>
            <a:off x="4943396" y="741717"/>
            <a:ext cx="912627" cy="777990"/>
          </a:xfrm>
          <a:prstGeom prst="rect">
            <a:avLst/>
          </a:prstGeom>
        </p:spPr>
      </p:pic>
      <p:pic>
        <p:nvPicPr>
          <p:cNvPr id="9" name="Picture 8"/>
          <p:cNvPicPr/>
          <p:nvPr/>
        </p:nvPicPr>
        <p:blipFill>
          <a:blip r:embed="rId8" cstate="print">
            <a:extLst>
              <a:ext uri="{28A0092B-C50C-407E-A947-70E740481C1C}">
                <a14:useLocalDpi xmlns:a14="http://schemas.microsoft.com/office/drawing/2010/main" val="0"/>
              </a:ext>
            </a:extLst>
          </a:blip>
          <a:stretch>
            <a:fillRect/>
          </a:stretch>
        </p:blipFill>
        <p:spPr>
          <a:xfrm>
            <a:off x="6189386" y="741717"/>
            <a:ext cx="917575" cy="777990"/>
          </a:xfrm>
          <a:prstGeom prst="rect">
            <a:avLst/>
          </a:prstGeom>
        </p:spPr>
      </p:pic>
      <p:pic>
        <p:nvPicPr>
          <p:cNvPr id="10" name="Picture 9"/>
          <p:cNvPicPr/>
          <p:nvPr/>
        </p:nvPicPr>
        <p:blipFill>
          <a:blip r:embed="rId9" cstate="print">
            <a:extLst>
              <a:ext uri="{28A0092B-C50C-407E-A947-70E740481C1C}">
                <a14:useLocalDpi xmlns:a14="http://schemas.microsoft.com/office/drawing/2010/main" val="0"/>
              </a:ext>
            </a:extLst>
          </a:blip>
          <a:stretch>
            <a:fillRect/>
          </a:stretch>
        </p:blipFill>
        <p:spPr>
          <a:xfrm>
            <a:off x="7440324" y="730997"/>
            <a:ext cx="876858" cy="788710"/>
          </a:xfrm>
          <a:prstGeom prst="rect">
            <a:avLst/>
          </a:prstGeom>
        </p:spPr>
      </p:pic>
      <p:pic>
        <p:nvPicPr>
          <p:cNvPr id="11" name="Picture 10"/>
          <p:cNvPicPr/>
          <p:nvPr/>
        </p:nvPicPr>
        <p:blipFill>
          <a:blip r:embed="rId10" cstate="print">
            <a:extLst>
              <a:ext uri="{28A0092B-C50C-407E-A947-70E740481C1C}">
                <a14:useLocalDpi xmlns:a14="http://schemas.microsoft.com/office/drawing/2010/main" val="0"/>
              </a:ext>
            </a:extLst>
          </a:blip>
          <a:stretch>
            <a:fillRect/>
          </a:stretch>
        </p:blipFill>
        <p:spPr>
          <a:xfrm>
            <a:off x="8650545" y="730287"/>
            <a:ext cx="956343" cy="789420"/>
          </a:xfrm>
          <a:prstGeom prst="rect">
            <a:avLst/>
          </a:prstGeom>
        </p:spPr>
      </p:pic>
      <p:pic>
        <p:nvPicPr>
          <p:cNvPr id="12" name="Picture 11"/>
          <p:cNvPicPr/>
          <p:nvPr/>
        </p:nvPicPr>
        <p:blipFill>
          <a:blip r:embed="rId11" cstate="print">
            <a:extLst>
              <a:ext uri="{28A0092B-C50C-407E-A947-70E740481C1C}">
                <a14:useLocalDpi xmlns:a14="http://schemas.microsoft.com/office/drawing/2010/main" val="0"/>
              </a:ext>
            </a:extLst>
          </a:blip>
          <a:stretch>
            <a:fillRect/>
          </a:stretch>
        </p:blipFill>
        <p:spPr>
          <a:xfrm>
            <a:off x="9901483" y="730287"/>
            <a:ext cx="933792" cy="789420"/>
          </a:xfrm>
          <a:prstGeom prst="rect">
            <a:avLst/>
          </a:prstGeom>
        </p:spPr>
      </p:pic>
    </p:spTree>
    <p:extLst>
      <p:ext uri="{BB962C8B-B14F-4D97-AF65-F5344CB8AC3E}">
        <p14:creationId xmlns:p14="http://schemas.microsoft.com/office/powerpoint/2010/main" val="22987725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066459" y="901520"/>
            <a:ext cx="4095482" cy="522882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dirty="0" smtClean="0"/>
              <a:t>Climate Change: Why should we care…? How could we use </a:t>
            </a:r>
            <a:r>
              <a:rPr lang="en-GB" sz="4000" b="1" u="sng" dirty="0" smtClean="0"/>
              <a:t>STEM</a:t>
            </a:r>
            <a:r>
              <a:rPr lang="en-GB" sz="4000" dirty="0" smtClean="0"/>
              <a:t> to reduce carbon emissions in the future ?</a:t>
            </a:r>
            <a:endParaRPr lang="en-GB" sz="4000" dirty="0"/>
          </a:p>
        </p:txBody>
      </p:sp>
      <p:cxnSp>
        <p:nvCxnSpPr>
          <p:cNvPr id="6" name="Straight Arrow Connector 5"/>
          <p:cNvCxnSpPr/>
          <p:nvPr/>
        </p:nvCxnSpPr>
        <p:spPr>
          <a:xfrm flipV="1">
            <a:off x="8104872" y="3928467"/>
            <a:ext cx="1029800" cy="1800485"/>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flipV="1">
            <a:off x="3030665" y="4104839"/>
            <a:ext cx="1126349" cy="1624113"/>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44699" y="1275419"/>
            <a:ext cx="2756079" cy="337385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2000" dirty="0" smtClean="0">
                <a:solidFill>
                  <a:srgbClr val="00B050"/>
                </a:solidFill>
              </a:rPr>
              <a:t>What reasons did Leonardo Di Caprio give for WHY we should care about climate change? </a:t>
            </a:r>
            <a:r>
              <a:rPr lang="en-GB" sz="2000" dirty="0" smtClean="0">
                <a:solidFill>
                  <a:srgbClr val="FFC000"/>
                </a:solidFill>
              </a:rPr>
              <a:t>Which anecdotes did he provide? </a:t>
            </a:r>
            <a:r>
              <a:rPr lang="en-GB" sz="2000" dirty="0" smtClean="0">
                <a:solidFill>
                  <a:srgbClr val="FF0000"/>
                </a:solidFill>
              </a:rPr>
              <a:t>How did he use emotive language? </a:t>
            </a:r>
            <a:r>
              <a:rPr lang="en-GB" sz="2000" dirty="0" smtClean="0">
                <a:solidFill>
                  <a:srgbClr val="7030A0"/>
                </a:solidFill>
              </a:rPr>
              <a:t>How did he force the audience to take responsibility? To care?  </a:t>
            </a:r>
            <a:endParaRPr lang="en-GB" sz="2000" dirty="0">
              <a:solidFill>
                <a:srgbClr val="7030A0"/>
              </a:solidFill>
            </a:endParaRPr>
          </a:p>
        </p:txBody>
      </p:sp>
      <p:sp>
        <p:nvSpPr>
          <p:cNvPr id="14" name="Rectangle 13"/>
          <p:cNvSpPr/>
          <p:nvPr/>
        </p:nvSpPr>
        <p:spPr>
          <a:xfrm>
            <a:off x="9204339" y="1300354"/>
            <a:ext cx="2756079" cy="345450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dirty="0" smtClean="0">
                <a:solidFill>
                  <a:srgbClr val="00B050"/>
                </a:solidFill>
              </a:rPr>
              <a:t>How could the engineering industry be held responsible for their part in Climate Change? </a:t>
            </a:r>
            <a:r>
              <a:rPr lang="en-GB" dirty="0" smtClean="0">
                <a:solidFill>
                  <a:srgbClr val="FFC000"/>
                </a:solidFill>
              </a:rPr>
              <a:t>What changes could they make in the future to reduce their carbon footprint? </a:t>
            </a:r>
            <a:r>
              <a:rPr lang="en-GB" dirty="0" smtClean="0">
                <a:solidFill>
                  <a:srgbClr val="FF0000"/>
                </a:solidFill>
              </a:rPr>
              <a:t>What would you invent, as an engineer, to reduce the engineering industries carbon footprint? </a:t>
            </a:r>
            <a:r>
              <a:rPr lang="en-GB" dirty="0" smtClean="0">
                <a:solidFill>
                  <a:srgbClr val="7030A0"/>
                </a:solidFill>
              </a:rPr>
              <a:t>How?</a:t>
            </a:r>
            <a:endParaRPr lang="en-GB" dirty="0">
              <a:solidFill>
                <a:srgbClr val="FF0000"/>
              </a:solidFill>
            </a:endParaRPr>
          </a:p>
        </p:txBody>
      </p:sp>
      <p:pic>
        <p:nvPicPr>
          <p:cNvPr id="2050" name="Picture 2" descr="Image result for climate change- why should we car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6549" y="4754857"/>
            <a:ext cx="3088542" cy="19356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climate change and global warm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3309" y="4828710"/>
            <a:ext cx="3072491" cy="180653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a:stretch>
            <a:fillRect/>
          </a:stretch>
        </p:blipFill>
        <p:spPr>
          <a:xfrm>
            <a:off x="1957783" y="133363"/>
            <a:ext cx="974633" cy="1142056"/>
          </a:xfrm>
          <a:prstGeom prst="rect">
            <a:avLst/>
          </a:prstGeom>
        </p:spPr>
      </p:pic>
      <p:pic>
        <p:nvPicPr>
          <p:cNvPr id="8" name="Picture 7"/>
          <p:cNvPicPr>
            <a:picLocks noChangeAspect="1"/>
          </p:cNvPicPr>
          <p:nvPr/>
        </p:nvPicPr>
        <p:blipFill>
          <a:blip r:embed="rId5">
            <a:duotone>
              <a:schemeClr val="accent3">
                <a:shade val="45000"/>
                <a:satMod val="135000"/>
              </a:schemeClr>
              <a:prstClr val="white"/>
            </a:duotone>
          </a:blip>
          <a:stretch>
            <a:fillRect/>
          </a:stretch>
        </p:blipFill>
        <p:spPr>
          <a:xfrm>
            <a:off x="244699" y="133363"/>
            <a:ext cx="1713084" cy="1142056"/>
          </a:xfrm>
          <a:prstGeom prst="rect">
            <a:avLst/>
          </a:prstGeom>
        </p:spPr>
      </p:pic>
      <p:pic>
        <p:nvPicPr>
          <p:cNvPr id="15" name="Picture 14"/>
          <p:cNvPicPr>
            <a:picLocks noChangeAspect="1"/>
          </p:cNvPicPr>
          <p:nvPr/>
        </p:nvPicPr>
        <p:blipFill>
          <a:blip r:embed="rId5">
            <a:duotone>
              <a:schemeClr val="accent3">
                <a:shade val="45000"/>
                <a:satMod val="135000"/>
              </a:schemeClr>
              <a:prstClr val="white"/>
            </a:duotone>
          </a:blip>
          <a:stretch>
            <a:fillRect/>
          </a:stretch>
        </p:blipFill>
        <p:spPr>
          <a:xfrm>
            <a:off x="9267378" y="145831"/>
            <a:ext cx="1713084" cy="1142056"/>
          </a:xfrm>
          <a:prstGeom prst="rect">
            <a:avLst/>
          </a:prstGeom>
        </p:spPr>
      </p:pic>
      <p:pic>
        <p:nvPicPr>
          <p:cNvPr id="16" name="Picture 15"/>
          <p:cNvPicPr>
            <a:picLocks noChangeAspect="1"/>
          </p:cNvPicPr>
          <p:nvPr/>
        </p:nvPicPr>
        <p:blipFill>
          <a:blip r:embed="rId4"/>
          <a:stretch>
            <a:fillRect/>
          </a:stretch>
        </p:blipFill>
        <p:spPr>
          <a:xfrm>
            <a:off x="10980462" y="145831"/>
            <a:ext cx="974633" cy="1154523"/>
          </a:xfrm>
          <a:prstGeom prst="rect">
            <a:avLst/>
          </a:prstGeom>
        </p:spPr>
      </p:pic>
      <p:pic>
        <p:nvPicPr>
          <p:cNvPr id="11" name="Picture 4" descr="Is STEM Overrated? | Psychology Today"/>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60521" y="-71561"/>
            <a:ext cx="3072313" cy="1472139"/>
          </a:xfrm>
          <a:prstGeom prst="rect">
            <a:avLst/>
          </a:prstGeom>
          <a:noFill/>
          <a:extLst>
            <a:ext uri="{909E8E84-426E-40DD-AFC4-6F175D3DCCD1}">
              <a14:hiddenFill xmlns:a14="http://schemas.microsoft.com/office/drawing/2010/main">
                <a:solidFill>
                  <a:srgbClr val="FFFFFF"/>
                </a:solidFill>
              </a14:hiddenFill>
            </a:ext>
          </a:extLst>
        </p:spPr>
      </p:pic>
      <p:sp>
        <p:nvSpPr>
          <p:cNvPr id="12" name="U-Turn Arrow 11"/>
          <p:cNvSpPr/>
          <p:nvPr/>
        </p:nvSpPr>
        <p:spPr>
          <a:xfrm rot="16200000">
            <a:off x="1820399" y="1692888"/>
            <a:ext cx="3863663" cy="1287192"/>
          </a:xfrm>
          <a:prstGeom prst="uturnArrow">
            <a:avLst>
              <a:gd name="adj1" fmla="val 25000"/>
              <a:gd name="adj2" fmla="val 25000"/>
              <a:gd name="adj3" fmla="val 25000"/>
              <a:gd name="adj4" fmla="val 43750"/>
              <a:gd name="adj5" fmla="val 100000"/>
            </a:avLst>
          </a:prstGeom>
          <a:solidFill>
            <a:srgbClr val="FF0000"/>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21" name="Rounded Rectangle 20"/>
          <p:cNvSpPr/>
          <p:nvPr/>
        </p:nvSpPr>
        <p:spPr>
          <a:xfrm>
            <a:off x="3628086" y="5728952"/>
            <a:ext cx="4906850" cy="1063579"/>
          </a:xfrm>
          <a:prstGeom prst="roundRect">
            <a:avLst/>
          </a:prstGeom>
          <a:solidFill>
            <a:srgbClr val="FF0000"/>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u="sng" dirty="0" smtClean="0">
                <a:solidFill>
                  <a:schemeClr val="bg1"/>
                </a:solidFill>
              </a:rPr>
              <a:t>ACTIVITY 2: </a:t>
            </a:r>
          </a:p>
          <a:p>
            <a:pPr algn="ctr"/>
            <a:r>
              <a:rPr lang="en-GB" sz="2000" b="1" dirty="0" smtClean="0">
                <a:solidFill>
                  <a:schemeClr val="bg1"/>
                </a:solidFill>
              </a:rPr>
              <a:t>Think about the questions above and make notes on your initial response.</a:t>
            </a:r>
            <a:endParaRPr lang="en-GB" sz="2000" b="1" dirty="0">
              <a:solidFill>
                <a:schemeClr val="bg1"/>
              </a:solidFill>
            </a:endParaRPr>
          </a:p>
        </p:txBody>
      </p:sp>
    </p:spTree>
    <p:extLst>
      <p:ext uri="{BB962C8B-B14F-4D97-AF65-F5344CB8AC3E}">
        <p14:creationId xmlns:p14="http://schemas.microsoft.com/office/powerpoint/2010/main" val="8756226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861" t="11576" r="5689" b="46875"/>
          <a:stretch/>
        </p:blipFill>
        <p:spPr>
          <a:xfrm>
            <a:off x="502275" y="523034"/>
            <a:ext cx="9890975" cy="2499219"/>
          </a:xfrm>
          <a:prstGeom prst="rect">
            <a:avLst/>
          </a:prstGeom>
        </p:spPr>
      </p:pic>
      <p:pic>
        <p:nvPicPr>
          <p:cNvPr id="3" name="Picture 2"/>
          <p:cNvPicPr>
            <a:picLocks noChangeAspect="1"/>
          </p:cNvPicPr>
          <p:nvPr/>
        </p:nvPicPr>
        <p:blipFill rotWithShape="1">
          <a:blip r:embed="rId3"/>
          <a:srcRect l="28488" t="29357" r="8163" b="35608"/>
          <a:stretch/>
        </p:blipFill>
        <p:spPr>
          <a:xfrm>
            <a:off x="502275" y="2854109"/>
            <a:ext cx="8345510" cy="2562896"/>
          </a:xfrm>
          <a:prstGeom prst="rect">
            <a:avLst/>
          </a:prstGeom>
        </p:spPr>
      </p:pic>
      <p:sp>
        <p:nvSpPr>
          <p:cNvPr id="4" name="Rectangle 3"/>
          <p:cNvSpPr/>
          <p:nvPr/>
        </p:nvSpPr>
        <p:spPr>
          <a:xfrm>
            <a:off x="8989453" y="2898124"/>
            <a:ext cx="3090930" cy="2608688"/>
          </a:xfrm>
          <a:prstGeom prst="rect">
            <a:avLst/>
          </a:prstGeom>
          <a:ln w="571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GB" b="1" dirty="0" smtClean="0">
                <a:solidFill>
                  <a:schemeClr val="bg1"/>
                </a:solidFill>
                <a:hlinkClick r:id="rId4"/>
              </a:rPr>
              <a:t>Extra clips to help your background research: </a:t>
            </a:r>
          </a:p>
          <a:p>
            <a:pPr algn="ctr"/>
            <a:endParaRPr lang="en-GB" b="1" u="sng" dirty="0" smtClean="0">
              <a:solidFill>
                <a:schemeClr val="bg1"/>
              </a:solidFill>
              <a:hlinkClick r:id="rId4"/>
            </a:endParaRPr>
          </a:p>
          <a:p>
            <a:pPr algn="ctr"/>
            <a:r>
              <a:rPr lang="en-GB" dirty="0" smtClean="0">
                <a:solidFill>
                  <a:schemeClr val="bg1"/>
                </a:solidFill>
                <a:hlinkClick r:id="rId4"/>
              </a:rPr>
              <a:t>https</a:t>
            </a:r>
            <a:r>
              <a:rPr lang="en-GB" dirty="0">
                <a:solidFill>
                  <a:schemeClr val="bg1"/>
                </a:solidFill>
                <a:hlinkClick r:id="rId4"/>
              </a:rPr>
              <a:t>://</a:t>
            </a:r>
            <a:r>
              <a:rPr lang="en-GB" dirty="0" smtClean="0">
                <a:solidFill>
                  <a:schemeClr val="bg1"/>
                </a:solidFill>
                <a:hlinkClick r:id="rId4"/>
              </a:rPr>
              <a:t>www.youtube.com/watch?v=1pDZw1hhHTk</a:t>
            </a:r>
            <a:r>
              <a:rPr lang="en-GB" dirty="0">
                <a:solidFill>
                  <a:schemeClr val="bg1"/>
                </a:solidFill>
              </a:rPr>
              <a:t> </a:t>
            </a:r>
            <a:endParaRPr lang="en-GB" dirty="0" smtClean="0">
              <a:solidFill>
                <a:schemeClr val="bg1"/>
              </a:solidFill>
            </a:endParaRPr>
          </a:p>
          <a:p>
            <a:pPr algn="ctr"/>
            <a:endParaRPr lang="en-GB" dirty="0">
              <a:solidFill>
                <a:schemeClr val="bg1"/>
              </a:solidFill>
            </a:endParaRPr>
          </a:p>
          <a:p>
            <a:pPr algn="ctr"/>
            <a:r>
              <a:rPr lang="en-GB" dirty="0">
                <a:solidFill>
                  <a:schemeClr val="bg1"/>
                </a:solidFill>
                <a:hlinkClick r:id="rId5"/>
              </a:rPr>
              <a:t>https://www.youtube.com/watch?v=MYWCgL-I4t8</a:t>
            </a:r>
            <a:endParaRPr lang="en-GB" dirty="0">
              <a:solidFill>
                <a:schemeClr val="bg1"/>
              </a:solidFill>
            </a:endParaRPr>
          </a:p>
        </p:txBody>
      </p:sp>
      <p:sp>
        <p:nvSpPr>
          <p:cNvPr id="5" name="Left Arrow Callout 4"/>
          <p:cNvSpPr/>
          <p:nvPr/>
        </p:nvSpPr>
        <p:spPr>
          <a:xfrm rot="20978022">
            <a:off x="9451277" y="1278881"/>
            <a:ext cx="2527355" cy="1360198"/>
          </a:xfrm>
          <a:prstGeom prst="leftArrowCallout">
            <a:avLst/>
          </a:prstGeom>
          <a:solidFill>
            <a:srgbClr val="FF0000"/>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smtClean="0"/>
              <a:t>READ THIS!</a:t>
            </a:r>
            <a:endParaRPr lang="en-GB" dirty="0"/>
          </a:p>
        </p:txBody>
      </p:sp>
      <p:sp>
        <p:nvSpPr>
          <p:cNvPr id="6" name="Rounded Rectangle 5"/>
          <p:cNvSpPr/>
          <p:nvPr/>
        </p:nvSpPr>
        <p:spPr>
          <a:xfrm>
            <a:off x="99275" y="5549572"/>
            <a:ext cx="11981108" cy="1264792"/>
          </a:xfrm>
          <a:prstGeom prst="roundRect">
            <a:avLst/>
          </a:prstGeom>
          <a:solidFill>
            <a:srgbClr val="FF0000"/>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b="1" u="sng" dirty="0" smtClean="0">
                <a:solidFill>
                  <a:schemeClr val="bg1"/>
                </a:solidFill>
              </a:rPr>
              <a:t>ACTIVITY 3: </a:t>
            </a:r>
            <a:r>
              <a:rPr lang="en-GB" sz="2000" b="1" dirty="0" smtClean="0">
                <a:solidFill>
                  <a:schemeClr val="bg1"/>
                </a:solidFill>
              </a:rPr>
              <a:t>Read the article above and watch the YouTube clips to help you understand the ways that engineering has contributed towards climate change in the past AND how it could help in the future. You may wish to do this as a spider diagram, list or collection of images/pictures. </a:t>
            </a:r>
          </a:p>
          <a:p>
            <a:r>
              <a:rPr lang="en-GB" sz="2000" b="1" u="sng" dirty="0" smtClean="0">
                <a:solidFill>
                  <a:schemeClr val="bg1"/>
                </a:solidFill>
              </a:rPr>
              <a:t>CHALLENGE</a:t>
            </a:r>
            <a:r>
              <a:rPr lang="en-GB" sz="2000" b="1" dirty="0" smtClean="0">
                <a:solidFill>
                  <a:schemeClr val="bg1"/>
                </a:solidFill>
              </a:rPr>
              <a:t>: complete your independent research too and add on your research to your initial notes. </a:t>
            </a:r>
            <a:endParaRPr lang="en-GB" sz="2000" b="1" dirty="0">
              <a:solidFill>
                <a:schemeClr val="bg1"/>
              </a:solidFill>
            </a:endParaRPr>
          </a:p>
        </p:txBody>
      </p:sp>
    </p:spTree>
    <p:extLst>
      <p:ext uri="{BB962C8B-B14F-4D97-AF65-F5344CB8AC3E}">
        <p14:creationId xmlns:p14="http://schemas.microsoft.com/office/powerpoint/2010/main" val="26291605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5795" y="1374846"/>
            <a:ext cx="9601196" cy="895081"/>
          </a:xfrm>
        </p:spPr>
        <p:txBody>
          <a:bodyPr>
            <a:normAutofit fontScale="90000"/>
          </a:bodyPr>
          <a:lstStyle/>
          <a:p>
            <a:pPr algn="l"/>
            <a:r>
              <a:rPr lang="en-GB" b="1" dirty="0"/>
              <a:t>Background Research into the problems: </a:t>
            </a:r>
          </a:p>
        </p:txBody>
      </p:sp>
      <p:sp>
        <p:nvSpPr>
          <p:cNvPr id="4" name="Text Placeholder 3"/>
          <p:cNvSpPr>
            <a:spLocks noGrp="1"/>
          </p:cNvSpPr>
          <p:nvPr>
            <p:ph type="body" idx="1"/>
          </p:nvPr>
        </p:nvSpPr>
        <p:spPr>
          <a:xfrm>
            <a:off x="764307" y="2552309"/>
            <a:ext cx="4718304" cy="576262"/>
          </a:xfrm>
          <a:solidFill>
            <a:srgbClr val="FF0000"/>
          </a:solidFill>
          <a:ln w="57150">
            <a:solidFill>
              <a:schemeClr val="tx1"/>
            </a:solidFill>
          </a:ln>
        </p:spPr>
        <p:txBody>
          <a:bodyPr/>
          <a:lstStyle/>
          <a:p>
            <a:r>
              <a:rPr lang="en-GB" sz="3200" b="1" dirty="0" smtClean="0">
                <a:solidFill>
                  <a:schemeClr val="tx1"/>
                </a:solidFill>
              </a:rPr>
              <a:t>Activity 4: Be creative </a:t>
            </a:r>
            <a:endParaRPr lang="en-GB" sz="3200" b="1" dirty="0">
              <a:solidFill>
                <a:schemeClr val="tx1"/>
              </a:solidFill>
            </a:endParaRPr>
          </a:p>
        </p:txBody>
      </p:sp>
      <p:sp>
        <p:nvSpPr>
          <p:cNvPr id="13" name="Content Placeholder 12"/>
          <p:cNvSpPr>
            <a:spLocks noGrp="1"/>
          </p:cNvSpPr>
          <p:nvPr>
            <p:ph sz="half" idx="2"/>
          </p:nvPr>
        </p:nvSpPr>
        <p:spPr>
          <a:xfrm>
            <a:off x="758089" y="3188817"/>
            <a:ext cx="4718304" cy="2964355"/>
          </a:xfrm>
        </p:spPr>
        <p:txBody>
          <a:bodyPr>
            <a:normAutofit fontScale="92500"/>
          </a:bodyPr>
          <a:lstStyle/>
          <a:p>
            <a:pPr marL="0" indent="0">
              <a:buNone/>
            </a:pPr>
            <a:r>
              <a:rPr lang="en-GB" dirty="0" smtClean="0"/>
              <a:t>Create a fact file on one side of A4 which consolidates your research from today about the current climate crisis, the influence of past engineering upon the environment and how engineering could help in the future. </a:t>
            </a:r>
          </a:p>
          <a:p>
            <a:pPr marL="0" indent="0">
              <a:buNone/>
            </a:pPr>
            <a:r>
              <a:rPr lang="en-GB" dirty="0" smtClean="0"/>
              <a:t>You could lay out your fact file in any of these ways…</a:t>
            </a:r>
            <a:endParaRPr lang="en-GB" dirty="0"/>
          </a:p>
        </p:txBody>
      </p:sp>
      <p:pic>
        <p:nvPicPr>
          <p:cNvPr id="5" name="Picture 4"/>
          <p:cNvPicPr/>
          <p:nvPr/>
        </p:nvPicPr>
        <p:blipFill>
          <a:blip r:embed="rId2" cstate="print">
            <a:extLst>
              <a:ext uri="{28A0092B-C50C-407E-A947-70E740481C1C}">
                <a14:useLocalDpi xmlns:a14="http://schemas.microsoft.com/office/drawing/2010/main" val="0"/>
              </a:ext>
            </a:extLst>
          </a:blip>
          <a:stretch>
            <a:fillRect/>
          </a:stretch>
        </p:blipFill>
        <p:spPr>
          <a:xfrm>
            <a:off x="982520" y="741717"/>
            <a:ext cx="1058389" cy="777990"/>
          </a:xfrm>
          <a:prstGeom prst="rect">
            <a:avLst/>
          </a:prstGeom>
        </p:spPr>
      </p:pic>
      <p:pic>
        <p:nvPicPr>
          <p:cNvPr id="6" name="Picture 5"/>
          <p:cNvPicPr/>
          <p:nvPr/>
        </p:nvPicPr>
        <p:blipFill>
          <a:blip r:embed="rId3" cstate="print">
            <a:extLst>
              <a:ext uri="{28A0092B-C50C-407E-A947-70E740481C1C}">
                <a14:useLocalDpi xmlns:a14="http://schemas.microsoft.com/office/drawing/2010/main" val="0"/>
              </a:ext>
            </a:extLst>
          </a:blip>
          <a:stretch>
            <a:fillRect/>
          </a:stretch>
        </p:blipFill>
        <p:spPr>
          <a:xfrm>
            <a:off x="2240726" y="730287"/>
            <a:ext cx="965727" cy="789420"/>
          </a:xfrm>
          <a:prstGeom prst="rect">
            <a:avLst/>
          </a:prstGeom>
        </p:spPr>
      </p:pic>
      <p:pic>
        <p:nvPicPr>
          <p:cNvPr id="7" name="Picture 6"/>
          <p:cNvPicPr/>
          <p:nvPr/>
        </p:nvPicPr>
        <p:blipFill>
          <a:blip r:embed="rId4" cstate="print">
            <a:extLst>
              <a:ext uri="{28A0092B-C50C-407E-A947-70E740481C1C}">
                <a14:useLocalDpi xmlns:a14="http://schemas.microsoft.com/office/drawing/2010/main" val="0"/>
              </a:ext>
            </a:extLst>
          </a:blip>
          <a:stretch>
            <a:fillRect/>
          </a:stretch>
        </p:blipFill>
        <p:spPr>
          <a:xfrm>
            <a:off x="3606086" y="730287"/>
            <a:ext cx="937678" cy="789420"/>
          </a:xfrm>
          <a:prstGeom prst="rect">
            <a:avLst/>
          </a:prstGeom>
        </p:spPr>
      </p:pic>
      <p:pic>
        <p:nvPicPr>
          <p:cNvPr id="8" name="Picture 7"/>
          <p:cNvPicPr/>
          <p:nvPr/>
        </p:nvPicPr>
        <p:blipFill>
          <a:blip r:embed="rId5" cstate="print">
            <a:extLst>
              <a:ext uri="{28A0092B-C50C-407E-A947-70E740481C1C}">
                <a14:useLocalDpi xmlns:a14="http://schemas.microsoft.com/office/drawing/2010/main" val="0"/>
              </a:ext>
            </a:extLst>
          </a:blip>
          <a:stretch>
            <a:fillRect/>
          </a:stretch>
        </p:blipFill>
        <p:spPr>
          <a:xfrm>
            <a:off x="4943396" y="741717"/>
            <a:ext cx="912627" cy="777990"/>
          </a:xfrm>
          <a:prstGeom prst="rect">
            <a:avLst/>
          </a:prstGeom>
        </p:spPr>
      </p:pic>
      <p:pic>
        <p:nvPicPr>
          <p:cNvPr id="9" name="Picture 8"/>
          <p:cNvPicPr/>
          <p:nvPr/>
        </p:nvPicPr>
        <p:blipFill>
          <a:blip r:embed="rId6" cstate="print">
            <a:extLst>
              <a:ext uri="{28A0092B-C50C-407E-A947-70E740481C1C}">
                <a14:useLocalDpi xmlns:a14="http://schemas.microsoft.com/office/drawing/2010/main" val="0"/>
              </a:ext>
            </a:extLst>
          </a:blip>
          <a:stretch>
            <a:fillRect/>
          </a:stretch>
        </p:blipFill>
        <p:spPr>
          <a:xfrm>
            <a:off x="6189386" y="741717"/>
            <a:ext cx="917575" cy="777990"/>
          </a:xfrm>
          <a:prstGeom prst="rect">
            <a:avLst/>
          </a:prstGeom>
        </p:spPr>
      </p:pic>
      <p:pic>
        <p:nvPicPr>
          <p:cNvPr id="10" name="Picture 9"/>
          <p:cNvPicPr/>
          <p:nvPr/>
        </p:nvPicPr>
        <p:blipFill>
          <a:blip r:embed="rId7" cstate="print">
            <a:extLst>
              <a:ext uri="{28A0092B-C50C-407E-A947-70E740481C1C}">
                <a14:useLocalDpi xmlns:a14="http://schemas.microsoft.com/office/drawing/2010/main" val="0"/>
              </a:ext>
            </a:extLst>
          </a:blip>
          <a:stretch>
            <a:fillRect/>
          </a:stretch>
        </p:blipFill>
        <p:spPr>
          <a:xfrm>
            <a:off x="7440324" y="730997"/>
            <a:ext cx="876858" cy="788710"/>
          </a:xfrm>
          <a:prstGeom prst="rect">
            <a:avLst/>
          </a:prstGeom>
        </p:spPr>
      </p:pic>
      <p:pic>
        <p:nvPicPr>
          <p:cNvPr id="11" name="Picture 10"/>
          <p:cNvPicPr/>
          <p:nvPr/>
        </p:nvPicPr>
        <p:blipFill>
          <a:blip r:embed="rId8" cstate="print">
            <a:extLst>
              <a:ext uri="{28A0092B-C50C-407E-A947-70E740481C1C}">
                <a14:useLocalDpi xmlns:a14="http://schemas.microsoft.com/office/drawing/2010/main" val="0"/>
              </a:ext>
            </a:extLst>
          </a:blip>
          <a:stretch>
            <a:fillRect/>
          </a:stretch>
        </p:blipFill>
        <p:spPr>
          <a:xfrm>
            <a:off x="8650545" y="730287"/>
            <a:ext cx="956343" cy="789420"/>
          </a:xfrm>
          <a:prstGeom prst="rect">
            <a:avLst/>
          </a:prstGeom>
        </p:spPr>
      </p:pic>
      <p:pic>
        <p:nvPicPr>
          <p:cNvPr id="12" name="Picture 11"/>
          <p:cNvPicPr/>
          <p:nvPr/>
        </p:nvPicPr>
        <p:blipFill>
          <a:blip r:embed="rId9" cstate="print">
            <a:extLst>
              <a:ext uri="{28A0092B-C50C-407E-A947-70E740481C1C}">
                <a14:useLocalDpi xmlns:a14="http://schemas.microsoft.com/office/drawing/2010/main" val="0"/>
              </a:ext>
            </a:extLst>
          </a:blip>
          <a:stretch>
            <a:fillRect/>
          </a:stretch>
        </p:blipFill>
        <p:spPr>
          <a:xfrm>
            <a:off x="9901483" y="730287"/>
            <a:ext cx="933792" cy="789420"/>
          </a:xfrm>
          <a:prstGeom prst="rect">
            <a:avLst/>
          </a:prstGeom>
        </p:spPr>
      </p:pic>
      <p:pic>
        <p:nvPicPr>
          <p:cNvPr id="18" name="Picture 17"/>
          <p:cNvPicPr>
            <a:picLocks noChangeAspect="1"/>
          </p:cNvPicPr>
          <p:nvPr/>
        </p:nvPicPr>
        <p:blipFill>
          <a:blip r:embed="rId10"/>
          <a:stretch>
            <a:fillRect/>
          </a:stretch>
        </p:blipFill>
        <p:spPr>
          <a:xfrm>
            <a:off x="5698660" y="4674414"/>
            <a:ext cx="3546677" cy="1986139"/>
          </a:xfrm>
          <a:prstGeom prst="rect">
            <a:avLst/>
          </a:prstGeom>
        </p:spPr>
      </p:pic>
      <p:pic>
        <p:nvPicPr>
          <p:cNvPr id="19" name="Picture 18"/>
          <p:cNvPicPr>
            <a:picLocks noChangeAspect="1"/>
          </p:cNvPicPr>
          <p:nvPr/>
        </p:nvPicPr>
        <p:blipFill>
          <a:blip r:embed="rId11"/>
          <a:stretch>
            <a:fillRect/>
          </a:stretch>
        </p:blipFill>
        <p:spPr>
          <a:xfrm>
            <a:off x="9318198" y="4121641"/>
            <a:ext cx="2873802" cy="2736359"/>
          </a:xfrm>
          <a:prstGeom prst="rect">
            <a:avLst/>
          </a:prstGeom>
        </p:spPr>
      </p:pic>
      <p:pic>
        <p:nvPicPr>
          <p:cNvPr id="21" name="Picture 20"/>
          <p:cNvPicPr>
            <a:picLocks noChangeAspect="1"/>
          </p:cNvPicPr>
          <p:nvPr/>
        </p:nvPicPr>
        <p:blipFill>
          <a:blip r:embed="rId12"/>
          <a:stretch>
            <a:fillRect/>
          </a:stretch>
        </p:blipFill>
        <p:spPr>
          <a:xfrm>
            <a:off x="5848043" y="2286757"/>
            <a:ext cx="3386258" cy="2253401"/>
          </a:xfrm>
          <a:prstGeom prst="rect">
            <a:avLst/>
          </a:prstGeom>
        </p:spPr>
      </p:pic>
      <p:pic>
        <p:nvPicPr>
          <p:cNvPr id="23" name="Picture 22"/>
          <p:cNvPicPr>
            <a:picLocks noChangeAspect="1"/>
          </p:cNvPicPr>
          <p:nvPr/>
        </p:nvPicPr>
        <p:blipFill>
          <a:blip r:embed="rId13"/>
          <a:stretch>
            <a:fillRect/>
          </a:stretch>
        </p:blipFill>
        <p:spPr>
          <a:xfrm>
            <a:off x="9695726" y="1640149"/>
            <a:ext cx="1893394" cy="2416694"/>
          </a:xfrm>
          <a:prstGeom prst="rect">
            <a:avLst/>
          </a:prstGeom>
        </p:spPr>
      </p:pic>
    </p:spTree>
    <p:extLst>
      <p:ext uri="{BB962C8B-B14F-4D97-AF65-F5344CB8AC3E}">
        <p14:creationId xmlns:p14="http://schemas.microsoft.com/office/powerpoint/2010/main" val="36107025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1390918"/>
            <a:ext cx="9601196" cy="895081"/>
          </a:xfrm>
        </p:spPr>
        <p:txBody>
          <a:bodyPr>
            <a:normAutofit fontScale="90000"/>
          </a:bodyPr>
          <a:lstStyle/>
          <a:p>
            <a:pPr algn="l"/>
            <a:r>
              <a:rPr lang="en-GB" b="1" dirty="0"/>
              <a:t>Background Research into the problems: </a:t>
            </a:r>
          </a:p>
        </p:txBody>
      </p:sp>
      <p:sp>
        <p:nvSpPr>
          <p:cNvPr id="14" name="Text Placeholder 13"/>
          <p:cNvSpPr>
            <a:spLocks noGrp="1"/>
          </p:cNvSpPr>
          <p:nvPr>
            <p:ph type="body" sz="quarter" idx="3"/>
          </p:nvPr>
        </p:nvSpPr>
        <p:spPr>
          <a:xfrm>
            <a:off x="6180670" y="2658533"/>
            <a:ext cx="5178495" cy="576262"/>
          </a:xfrm>
          <a:solidFill>
            <a:srgbClr val="FF0000"/>
          </a:solidFill>
          <a:ln w="57150">
            <a:solidFill>
              <a:schemeClr val="tx1"/>
            </a:solidFill>
          </a:ln>
        </p:spPr>
        <p:txBody>
          <a:bodyPr/>
          <a:lstStyle/>
          <a:p>
            <a:r>
              <a:rPr lang="en-GB" sz="3200" b="1" dirty="0" smtClean="0">
                <a:solidFill>
                  <a:schemeClr val="tx1"/>
                </a:solidFill>
              </a:rPr>
              <a:t>Activity 5: Final thoughts…</a:t>
            </a:r>
            <a:endParaRPr lang="en-GB" sz="3200" b="1" dirty="0">
              <a:solidFill>
                <a:schemeClr val="tx1"/>
              </a:solidFill>
            </a:endParaRPr>
          </a:p>
        </p:txBody>
      </p:sp>
      <p:sp>
        <p:nvSpPr>
          <p:cNvPr id="15" name="Content Placeholder 14"/>
          <p:cNvSpPr>
            <a:spLocks noGrp="1"/>
          </p:cNvSpPr>
          <p:nvPr>
            <p:ph sz="quarter" idx="4"/>
          </p:nvPr>
        </p:nvSpPr>
        <p:spPr>
          <a:xfrm>
            <a:off x="6180670" y="3243261"/>
            <a:ext cx="5384557" cy="2990113"/>
          </a:xfrm>
        </p:spPr>
        <p:txBody>
          <a:bodyPr>
            <a:normAutofit fontScale="85000" lnSpcReduction="10000"/>
          </a:bodyPr>
          <a:lstStyle/>
          <a:p>
            <a:pPr marL="0" indent="0">
              <a:buNone/>
            </a:pPr>
            <a:r>
              <a:rPr lang="en-GB" dirty="0" smtClean="0">
                <a:solidFill>
                  <a:schemeClr val="tx1"/>
                </a:solidFill>
              </a:rPr>
              <a:t>Respond to each of the following in full sentences:</a:t>
            </a:r>
          </a:p>
          <a:p>
            <a:pPr>
              <a:buFontTx/>
              <a:buChar char="-"/>
            </a:pPr>
            <a:r>
              <a:rPr lang="en-GB" dirty="0" smtClean="0">
                <a:solidFill>
                  <a:srgbClr val="00B050"/>
                </a:solidFill>
              </a:rPr>
              <a:t>How </a:t>
            </a:r>
            <a:r>
              <a:rPr lang="en-GB" dirty="0">
                <a:solidFill>
                  <a:srgbClr val="00B050"/>
                </a:solidFill>
              </a:rPr>
              <a:t>could the engineering industry be held responsible for their part in Climate </a:t>
            </a:r>
            <a:r>
              <a:rPr lang="en-GB" dirty="0" smtClean="0">
                <a:solidFill>
                  <a:srgbClr val="00B050"/>
                </a:solidFill>
              </a:rPr>
              <a:t>Change?</a:t>
            </a:r>
          </a:p>
          <a:p>
            <a:pPr>
              <a:buFontTx/>
              <a:buChar char="-"/>
            </a:pPr>
            <a:r>
              <a:rPr lang="en-GB" dirty="0" smtClean="0">
                <a:solidFill>
                  <a:srgbClr val="FFC000"/>
                </a:solidFill>
              </a:rPr>
              <a:t>What </a:t>
            </a:r>
            <a:r>
              <a:rPr lang="en-GB" dirty="0">
                <a:solidFill>
                  <a:srgbClr val="FFC000"/>
                </a:solidFill>
              </a:rPr>
              <a:t>changes could they make in the future to reduce their carbon </a:t>
            </a:r>
            <a:r>
              <a:rPr lang="en-GB" dirty="0" smtClean="0">
                <a:solidFill>
                  <a:srgbClr val="FFC000"/>
                </a:solidFill>
              </a:rPr>
              <a:t>footprint?</a:t>
            </a:r>
          </a:p>
          <a:p>
            <a:pPr>
              <a:buFontTx/>
              <a:buChar char="-"/>
            </a:pPr>
            <a:r>
              <a:rPr lang="en-GB" dirty="0" smtClean="0">
                <a:solidFill>
                  <a:srgbClr val="FF0000"/>
                </a:solidFill>
              </a:rPr>
              <a:t>What </a:t>
            </a:r>
            <a:r>
              <a:rPr lang="en-GB" dirty="0">
                <a:solidFill>
                  <a:srgbClr val="FF0000"/>
                </a:solidFill>
              </a:rPr>
              <a:t>would you invent, as an engineer, to reduce the engineering industries carbon footprint? </a:t>
            </a:r>
            <a:endParaRPr lang="en-GB" dirty="0" smtClean="0">
              <a:solidFill>
                <a:srgbClr val="FF0000"/>
              </a:solidFill>
            </a:endParaRPr>
          </a:p>
          <a:p>
            <a:pPr>
              <a:buFontTx/>
              <a:buChar char="-"/>
            </a:pPr>
            <a:r>
              <a:rPr lang="en-GB" dirty="0" smtClean="0">
                <a:solidFill>
                  <a:srgbClr val="7030A0"/>
                </a:solidFill>
              </a:rPr>
              <a:t>How</a:t>
            </a:r>
            <a:r>
              <a:rPr lang="en-GB" dirty="0">
                <a:solidFill>
                  <a:srgbClr val="7030A0"/>
                </a:solidFill>
              </a:rPr>
              <a:t>?</a:t>
            </a:r>
            <a:endParaRPr lang="en-GB" dirty="0">
              <a:solidFill>
                <a:srgbClr val="FF0000"/>
              </a:solidFill>
            </a:endParaRPr>
          </a:p>
          <a:p>
            <a:pPr marL="0" indent="0">
              <a:buNone/>
            </a:pPr>
            <a:endParaRPr lang="en-GB" dirty="0"/>
          </a:p>
        </p:txBody>
      </p:sp>
      <p:pic>
        <p:nvPicPr>
          <p:cNvPr id="5" name="Picture 4"/>
          <p:cNvPicPr/>
          <p:nvPr/>
        </p:nvPicPr>
        <p:blipFill>
          <a:blip r:embed="rId2" cstate="print">
            <a:extLst>
              <a:ext uri="{28A0092B-C50C-407E-A947-70E740481C1C}">
                <a14:useLocalDpi xmlns:a14="http://schemas.microsoft.com/office/drawing/2010/main" val="0"/>
              </a:ext>
            </a:extLst>
          </a:blip>
          <a:stretch>
            <a:fillRect/>
          </a:stretch>
        </p:blipFill>
        <p:spPr>
          <a:xfrm>
            <a:off x="982520" y="741717"/>
            <a:ext cx="1058389" cy="777990"/>
          </a:xfrm>
          <a:prstGeom prst="rect">
            <a:avLst/>
          </a:prstGeom>
        </p:spPr>
      </p:pic>
      <p:pic>
        <p:nvPicPr>
          <p:cNvPr id="6" name="Picture 5"/>
          <p:cNvPicPr/>
          <p:nvPr/>
        </p:nvPicPr>
        <p:blipFill>
          <a:blip r:embed="rId3" cstate="print">
            <a:extLst>
              <a:ext uri="{28A0092B-C50C-407E-A947-70E740481C1C}">
                <a14:useLocalDpi xmlns:a14="http://schemas.microsoft.com/office/drawing/2010/main" val="0"/>
              </a:ext>
            </a:extLst>
          </a:blip>
          <a:stretch>
            <a:fillRect/>
          </a:stretch>
        </p:blipFill>
        <p:spPr>
          <a:xfrm>
            <a:off x="2240726" y="730287"/>
            <a:ext cx="965727" cy="789420"/>
          </a:xfrm>
          <a:prstGeom prst="rect">
            <a:avLst/>
          </a:prstGeom>
        </p:spPr>
      </p:pic>
      <p:pic>
        <p:nvPicPr>
          <p:cNvPr id="7" name="Picture 6"/>
          <p:cNvPicPr/>
          <p:nvPr/>
        </p:nvPicPr>
        <p:blipFill>
          <a:blip r:embed="rId4" cstate="print">
            <a:extLst>
              <a:ext uri="{28A0092B-C50C-407E-A947-70E740481C1C}">
                <a14:useLocalDpi xmlns:a14="http://schemas.microsoft.com/office/drawing/2010/main" val="0"/>
              </a:ext>
            </a:extLst>
          </a:blip>
          <a:stretch>
            <a:fillRect/>
          </a:stretch>
        </p:blipFill>
        <p:spPr>
          <a:xfrm>
            <a:off x="3606086" y="730287"/>
            <a:ext cx="937678" cy="789420"/>
          </a:xfrm>
          <a:prstGeom prst="rect">
            <a:avLst/>
          </a:prstGeom>
        </p:spPr>
      </p:pic>
      <p:pic>
        <p:nvPicPr>
          <p:cNvPr id="8" name="Picture 7"/>
          <p:cNvPicPr/>
          <p:nvPr/>
        </p:nvPicPr>
        <p:blipFill>
          <a:blip r:embed="rId5" cstate="print">
            <a:extLst>
              <a:ext uri="{28A0092B-C50C-407E-A947-70E740481C1C}">
                <a14:useLocalDpi xmlns:a14="http://schemas.microsoft.com/office/drawing/2010/main" val="0"/>
              </a:ext>
            </a:extLst>
          </a:blip>
          <a:stretch>
            <a:fillRect/>
          </a:stretch>
        </p:blipFill>
        <p:spPr>
          <a:xfrm>
            <a:off x="4943396" y="741717"/>
            <a:ext cx="912627" cy="777990"/>
          </a:xfrm>
          <a:prstGeom prst="rect">
            <a:avLst/>
          </a:prstGeom>
        </p:spPr>
      </p:pic>
      <p:pic>
        <p:nvPicPr>
          <p:cNvPr id="9" name="Picture 8"/>
          <p:cNvPicPr/>
          <p:nvPr/>
        </p:nvPicPr>
        <p:blipFill>
          <a:blip r:embed="rId6" cstate="print">
            <a:extLst>
              <a:ext uri="{28A0092B-C50C-407E-A947-70E740481C1C}">
                <a14:useLocalDpi xmlns:a14="http://schemas.microsoft.com/office/drawing/2010/main" val="0"/>
              </a:ext>
            </a:extLst>
          </a:blip>
          <a:stretch>
            <a:fillRect/>
          </a:stretch>
        </p:blipFill>
        <p:spPr>
          <a:xfrm>
            <a:off x="6189386" y="741717"/>
            <a:ext cx="917575" cy="777990"/>
          </a:xfrm>
          <a:prstGeom prst="rect">
            <a:avLst/>
          </a:prstGeom>
        </p:spPr>
      </p:pic>
      <p:pic>
        <p:nvPicPr>
          <p:cNvPr id="10" name="Picture 9"/>
          <p:cNvPicPr/>
          <p:nvPr/>
        </p:nvPicPr>
        <p:blipFill>
          <a:blip r:embed="rId7" cstate="print">
            <a:extLst>
              <a:ext uri="{28A0092B-C50C-407E-A947-70E740481C1C}">
                <a14:useLocalDpi xmlns:a14="http://schemas.microsoft.com/office/drawing/2010/main" val="0"/>
              </a:ext>
            </a:extLst>
          </a:blip>
          <a:stretch>
            <a:fillRect/>
          </a:stretch>
        </p:blipFill>
        <p:spPr>
          <a:xfrm>
            <a:off x="7440324" y="730997"/>
            <a:ext cx="876858" cy="788710"/>
          </a:xfrm>
          <a:prstGeom prst="rect">
            <a:avLst/>
          </a:prstGeom>
        </p:spPr>
      </p:pic>
      <p:pic>
        <p:nvPicPr>
          <p:cNvPr id="11" name="Picture 10"/>
          <p:cNvPicPr/>
          <p:nvPr/>
        </p:nvPicPr>
        <p:blipFill>
          <a:blip r:embed="rId8" cstate="print">
            <a:extLst>
              <a:ext uri="{28A0092B-C50C-407E-A947-70E740481C1C}">
                <a14:useLocalDpi xmlns:a14="http://schemas.microsoft.com/office/drawing/2010/main" val="0"/>
              </a:ext>
            </a:extLst>
          </a:blip>
          <a:stretch>
            <a:fillRect/>
          </a:stretch>
        </p:blipFill>
        <p:spPr>
          <a:xfrm>
            <a:off x="8650545" y="730287"/>
            <a:ext cx="956343" cy="789420"/>
          </a:xfrm>
          <a:prstGeom prst="rect">
            <a:avLst/>
          </a:prstGeom>
        </p:spPr>
      </p:pic>
      <p:pic>
        <p:nvPicPr>
          <p:cNvPr id="12" name="Picture 11"/>
          <p:cNvPicPr/>
          <p:nvPr/>
        </p:nvPicPr>
        <p:blipFill>
          <a:blip r:embed="rId9" cstate="print">
            <a:extLst>
              <a:ext uri="{28A0092B-C50C-407E-A947-70E740481C1C}">
                <a14:useLocalDpi xmlns:a14="http://schemas.microsoft.com/office/drawing/2010/main" val="0"/>
              </a:ext>
            </a:extLst>
          </a:blip>
          <a:stretch>
            <a:fillRect/>
          </a:stretch>
        </p:blipFill>
        <p:spPr>
          <a:xfrm>
            <a:off x="9901483" y="730287"/>
            <a:ext cx="933792" cy="789420"/>
          </a:xfrm>
          <a:prstGeom prst="rect">
            <a:avLst/>
          </a:prstGeom>
        </p:spPr>
      </p:pic>
      <p:pic>
        <p:nvPicPr>
          <p:cNvPr id="17" name="Picture 16"/>
          <p:cNvPicPr>
            <a:picLocks noChangeAspect="1"/>
          </p:cNvPicPr>
          <p:nvPr/>
        </p:nvPicPr>
        <p:blipFill rotWithShape="1">
          <a:blip r:embed="rId10"/>
          <a:srcRect b="11486"/>
          <a:stretch/>
        </p:blipFill>
        <p:spPr>
          <a:xfrm>
            <a:off x="1167982" y="2781703"/>
            <a:ext cx="4688041" cy="2975154"/>
          </a:xfrm>
          <a:prstGeom prst="rect">
            <a:avLst/>
          </a:prstGeom>
        </p:spPr>
      </p:pic>
    </p:spTree>
    <p:extLst>
      <p:ext uri="{BB962C8B-B14F-4D97-AF65-F5344CB8AC3E}">
        <p14:creationId xmlns:p14="http://schemas.microsoft.com/office/powerpoint/2010/main" val="34692977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1275008"/>
            <a:ext cx="9601196" cy="1010991"/>
          </a:xfrm>
        </p:spPr>
        <p:txBody>
          <a:bodyPr>
            <a:normAutofit/>
          </a:bodyPr>
          <a:lstStyle/>
          <a:p>
            <a:r>
              <a:rPr lang="en-GB" b="1" dirty="0" smtClean="0"/>
              <a:t>Remember to… </a:t>
            </a:r>
            <a:endParaRPr lang="en-GB" b="1" dirty="0"/>
          </a:p>
        </p:txBody>
      </p:sp>
      <p:sp>
        <p:nvSpPr>
          <p:cNvPr id="13" name="Text Placeholder 12"/>
          <p:cNvSpPr>
            <a:spLocks noGrp="1"/>
          </p:cNvSpPr>
          <p:nvPr>
            <p:ph type="body" idx="1"/>
          </p:nvPr>
        </p:nvSpPr>
        <p:spPr>
          <a:xfrm>
            <a:off x="982520" y="2541879"/>
            <a:ext cx="4718304" cy="576262"/>
          </a:xfrm>
        </p:spPr>
        <p:txBody>
          <a:bodyPr/>
          <a:lstStyle/>
          <a:p>
            <a:r>
              <a:rPr lang="en-GB" dirty="0" smtClean="0"/>
              <a:t>Remember to…</a:t>
            </a:r>
            <a:endParaRPr lang="en-GB" dirty="0"/>
          </a:p>
        </p:txBody>
      </p:sp>
      <p:sp>
        <p:nvSpPr>
          <p:cNvPr id="4" name="Text Placeholder 3"/>
          <p:cNvSpPr>
            <a:spLocks noGrp="1"/>
          </p:cNvSpPr>
          <p:nvPr>
            <p:ph sz="half" idx="2"/>
          </p:nvPr>
        </p:nvSpPr>
        <p:spPr>
          <a:xfrm>
            <a:off x="734096" y="3243262"/>
            <a:ext cx="5279608" cy="2887082"/>
          </a:xfrm>
        </p:spPr>
        <p:txBody>
          <a:bodyPr>
            <a:normAutofit fontScale="92500"/>
          </a:bodyPr>
          <a:lstStyle/>
          <a:p>
            <a:pPr marL="342900" indent="-342900" algn="l">
              <a:buFont typeface="Arial" panose="020B0604020202020204" pitchFamily="34" charset="0"/>
              <a:buChar char="•"/>
            </a:pPr>
            <a:r>
              <a:rPr lang="en-GB" dirty="0" smtClean="0"/>
              <a:t>Email a copy of your completed work to </a:t>
            </a:r>
            <a:r>
              <a:rPr lang="en-GB" dirty="0" smtClean="0">
                <a:hlinkClick r:id="rId2"/>
              </a:rPr>
              <a:t>English@energycoastutc.co.uk</a:t>
            </a:r>
            <a:r>
              <a:rPr lang="en-GB" dirty="0" smtClean="0"/>
              <a:t> </a:t>
            </a:r>
          </a:p>
          <a:p>
            <a:pPr marL="342900" indent="-342900" algn="l">
              <a:buFont typeface="Arial" panose="020B0604020202020204" pitchFamily="34" charset="0"/>
              <a:buChar char="•"/>
            </a:pPr>
            <a:r>
              <a:rPr lang="en-GB" dirty="0" smtClean="0"/>
              <a:t>Follow us on Twitter @ECUTC_English where we will be posting helpful revision links to support you with home learning AND where we will reveal the competition winners each day! </a:t>
            </a:r>
          </a:p>
          <a:p>
            <a:endParaRPr lang="en-GB" dirty="0"/>
          </a:p>
        </p:txBody>
      </p:sp>
      <p:pic>
        <p:nvPicPr>
          <p:cNvPr id="16" name="Content Placeholder 15"/>
          <p:cNvPicPr>
            <a:picLocks noGrp="1" noChangeAspect="1"/>
          </p:cNvPicPr>
          <p:nvPr>
            <p:ph sz="quarter" idx="4"/>
          </p:nvPr>
        </p:nvPicPr>
        <p:blipFill rotWithShape="1">
          <a:blip r:embed="rId3"/>
          <a:srcRect l="25082" t="6910" r="33477" b="39966"/>
          <a:stretch/>
        </p:blipFill>
        <p:spPr>
          <a:xfrm>
            <a:off x="6399416" y="2541879"/>
            <a:ext cx="4739425" cy="3398667"/>
          </a:xfrm>
          <a:prstGeom prst="rect">
            <a:avLst/>
          </a:prstGeom>
        </p:spPr>
      </p:pic>
      <p:pic>
        <p:nvPicPr>
          <p:cNvPr id="5" name="Picture 4"/>
          <p:cNvPicPr/>
          <p:nvPr/>
        </p:nvPicPr>
        <p:blipFill>
          <a:blip r:embed="rId4" cstate="print">
            <a:extLst>
              <a:ext uri="{28A0092B-C50C-407E-A947-70E740481C1C}">
                <a14:useLocalDpi xmlns:a14="http://schemas.microsoft.com/office/drawing/2010/main" val="0"/>
              </a:ext>
            </a:extLst>
          </a:blip>
          <a:stretch>
            <a:fillRect/>
          </a:stretch>
        </p:blipFill>
        <p:spPr>
          <a:xfrm>
            <a:off x="982520" y="741717"/>
            <a:ext cx="1058389" cy="777990"/>
          </a:xfrm>
          <a:prstGeom prst="rect">
            <a:avLst/>
          </a:prstGeom>
        </p:spPr>
      </p:pic>
      <p:pic>
        <p:nvPicPr>
          <p:cNvPr id="6" name="Picture 5"/>
          <p:cNvPicPr/>
          <p:nvPr/>
        </p:nvPicPr>
        <p:blipFill>
          <a:blip r:embed="rId5" cstate="print">
            <a:extLst>
              <a:ext uri="{28A0092B-C50C-407E-A947-70E740481C1C}">
                <a14:useLocalDpi xmlns:a14="http://schemas.microsoft.com/office/drawing/2010/main" val="0"/>
              </a:ext>
            </a:extLst>
          </a:blip>
          <a:stretch>
            <a:fillRect/>
          </a:stretch>
        </p:blipFill>
        <p:spPr>
          <a:xfrm>
            <a:off x="2240726" y="730287"/>
            <a:ext cx="965727" cy="789420"/>
          </a:xfrm>
          <a:prstGeom prst="rect">
            <a:avLst/>
          </a:prstGeom>
        </p:spPr>
      </p:pic>
      <p:pic>
        <p:nvPicPr>
          <p:cNvPr id="7" name="Picture 6"/>
          <p:cNvPicPr/>
          <p:nvPr/>
        </p:nvPicPr>
        <p:blipFill>
          <a:blip r:embed="rId6" cstate="print">
            <a:extLst>
              <a:ext uri="{28A0092B-C50C-407E-A947-70E740481C1C}">
                <a14:useLocalDpi xmlns:a14="http://schemas.microsoft.com/office/drawing/2010/main" val="0"/>
              </a:ext>
            </a:extLst>
          </a:blip>
          <a:stretch>
            <a:fillRect/>
          </a:stretch>
        </p:blipFill>
        <p:spPr>
          <a:xfrm>
            <a:off x="3606086" y="730287"/>
            <a:ext cx="937678" cy="789420"/>
          </a:xfrm>
          <a:prstGeom prst="rect">
            <a:avLst/>
          </a:prstGeom>
        </p:spPr>
      </p:pic>
      <p:pic>
        <p:nvPicPr>
          <p:cNvPr id="8" name="Picture 7"/>
          <p:cNvPicPr/>
          <p:nvPr/>
        </p:nvPicPr>
        <p:blipFill>
          <a:blip r:embed="rId7" cstate="print">
            <a:extLst>
              <a:ext uri="{28A0092B-C50C-407E-A947-70E740481C1C}">
                <a14:useLocalDpi xmlns:a14="http://schemas.microsoft.com/office/drawing/2010/main" val="0"/>
              </a:ext>
            </a:extLst>
          </a:blip>
          <a:stretch>
            <a:fillRect/>
          </a:stretch>
        </p:blipFill>
        <p:spPr>
          <a:xfrm>
            <a:off x="4943396" y="741717"/>
            <a:ext cx="912627" cy="777990"/>
          </a:xfrm>
          <a:prstGeom prst="rect">
            <a:avLst/>
          </a:prstGeom>
        </p:spPr>
      </p:pic>
      <p:pic>
        <p:nvPicPr>
          <p:cNvPr id="9" name="Picture 8"/>
          <p:cNvPicPr/>
          <p:nvPr/>
        </p:nvPicPr>
        <p:blipFill>
          <a:blip r:embed="rId8" cstate="print">
            <a:extLst>
              <a:ext uri="{28A0092B-C50C-407E-A947-70E740481C1C}">
                <a14:useLocalDpi xmlns:a14="http://schemas.microsoft.com/office/drawing/2010/main" val="0"/>
              </a:ext>
            </a:extLst>
          </a:blip>
          <a:stretch>
            <a:fillRect/>
          </a:stretch>
        </p:blipFill>
        <p:spPr>
          <a:xfrm>
            <a:off x="6189386" y="741717"/>
            <a:ext cx="917575" cy="777990"/>
          </a:xfrm>
          <a:prstGeom prst="rect">
            <a:avLst/>
          </a:prstGeom>
        </p:spPr>
      </p:pic>
      <p:pic>
        <p:nvPicPr>
          <p:cNvPr id="10" name="Picture 9"/>
          <p:cNvPicPr/>
          <p:nvPr/>
        </p:nvPicPr>
        <p:blipFill>
          <a:blip r:embed="rId9" cstate="print">
            <a:extLst>
              <a:ext uri="{28A0092B-C50C-407E-A947-70E740481C1C}">
                <a14:useLocalDpi xmlns:a14="http://schemas.microsoft.com/office/drawing/2010/main" val="0"/>
              </a:ext>
            </a:extLst>
          </a:blip>
          <a:stretch>
            <a:fillRect/>
          </a:stretch>
        </p:blipFill>
        <p:spPr>
          <a:xfrm>
            <a:off x="7440324" y="730997"/>
            <a:ext cx="876858" cy="788710"/>
          </a:xfrm>
          <a:prstGeom prst="rect">
            <a:avLst/>
          </a:prstGeom>
        </p:spPr>
      </p:pic>
      <p:pic>
        <p:nvPicPr>
          <p:cNvPr id="11" name="Picture 10"/>
          <p:cNvPicPr/>
          <p:nvPr/>
        </p:nvPicPr>
        <p:blipFill>
          <a:blip r:embed="rId10" cstate="print">
            <a:extLst>
              <a:ext uri="{28A0092B-C50C-407E-A947-70E740481C1C}">
                <a14:useLocalDpi xmlns:a14="http://schemas.microsoft.com/office/drawing/2010/main" val="0"/>
              </a:ext>
            </a:extLst>
          </a:blip>
          <a:stretch>
            <a:fillRect/>
          </a:stretch>
        </p:blipFill>
        <p:spPr>
          <a:xfrm>
            <a:off x="8650545" y="730287"/>
            <a:ext cx="956343" cy="789420"/>
          </a:xfrm>
          <a:prstGeom prst="rect">
            <a:avLst/>
          </a:prstGeom>
        </p:spPr>
      </p:pic>
      <p:pic>
        <p:nvPicPr>
          <p:cNvPr id="12" name="Picture 11"/>
          <p:cNvPicPr/>
          <p:nvPr/>
        </p:nvPicPr>
        <p:blipFill>
          <a:blip r:embed="rId11" cstate="print">
            <a:extLst>
              <a:ext uri="{28A0092B-C50C-407E-A947-70E740481C1C}">
                <a14:useLocalDpi xmlns:a14="http://schemas.microsoft.com/office/drawing/2010/main" val="0"/>
              </a:ext>
            </a:extLst>
          </a:blip>
          <a:stretch>
            <a:fillRect/>
          </a:stretch>
        </p:blipFill>
        <p:spPr>
          <a:xfrm>
            <a:off x="9901483" y="730287"/>
            <a:ext cx="933792" cy="789420"/>
          </a:xfrm>
          <a:prstGeom prst="rect">
            <a:avLst/>
          </a:prstGeom>
        </p:spPr>
      </p:pic>
    </p:spTree>
    <p:extLst>
      <p:ext uri="{BB962C8B-B14F-4D97-AF65-F5344CB8AC3E}">
        <p14:creationId xmlns:p14="http://schemas.microsoft.com/office/powerpoint/2010/main" val="37194462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dirty="0" smtClean="0"/>
              <a:t>English Department </a:t>
            </a:r>
            <a:br>
              <a:rPr lang="en-GB" dirty="0" smtClean="0"/>
            </a:br>
            <a:r>
              <a:rPr lang="en-GB" dirty="0" smtClean="0"/>
              <a:t>2 Week Challenge </a:t>
            </a: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64416" y="3700364"/>
            <a:ext cx="5507865" cy="1278035"/>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327301"/>
            <a:ext cx="3374265" cy="2530699"/>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312882">
            <a:off x="492901" y="670866"/>
            <a:ext cx="3673596" cy="1612241"/>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379710">
            <a:off x="7920210" y="725829"/>
            <a:ext cx="3928354" cy="1663205"/>
          </a:xfrm>
          <a:prstGeom prst="rect">
            <a:avLst/>
          </a:prstGeom>
        </p:spPr>
      </p:pic>
      <p:pic>
        <p:nvPicPr>
          <p:cNvPr id="1026" name="Picture 2" descr="Lord Sugar confirms The Apprentice 2020 is cancelled - Daily Recor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272789" y="5202840"/>
            <a:ext cx="2919211" cy="165515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478131">
            <a:off x="9770436" y="77805"/>
            <a:ext cx="763772" cy="763772"/>
          </a:xfrm>
          <a:prstGeom prst="rect">
            <a:avLst/>
          </a:prstGeom>
        </p:spPr>
      </p:pic>
      <p:sp>
        <p:nvSpPr>
          <p:cNvPr id="9" name="Up Arrow 8"/>
          <p:cNvSpPr/>
          <p:nvPr/>
        </p:nvSpPr>
        <p:spPr>
          <a:xfrm rot="1860088">
            <a:off x="9585652" y="664833"/>
            <a:ext cx="418712" cy="417391"/>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28" name="Picture 4" descr="The Apprentice: Bear-faced cheek wins the day – Slouching towards TV"/>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72789" y="4427017"/>
            <a:ext cx="2919211" cy="8269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1430802"/>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B15E28"/>
      </a:accent1>
      <a:accent2>
        <a:srgbClr val="B13228"/>
      </a:accent2>
      <a:accent3>
        <a:srgbClr val="8B7B56"/>
      </a:accent3>
      <a:accent4>
        <a:srgbClr val="E09C41"/>
      </a:accent4>
      <a:accent5>
        <a:srgbClr val="9EAE51"/>
      </a:accent5>
      <a:accent6>
        <a:srgbClr val="6E7355"/>
      </a:accent6>
      <a:hlink>
        <a:srgbClr val="D37A21"/>
      </a:hlink>
      <a:folHlink>
        <a:srgbClr val="CA8F55"/>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039A4B3-0617-4CFC-B614-27363ECC28AC}"/>
    </a:ext>
  </a:extLst>
</a:theme>
</file>

<file path=docProps/app.xml><?xml version="1.0" encoding="utf-8"?>
<Properties xmlns="http://schemas.openxmlformats.org/officeDocument/2006/extended-properties" xmlns:vt="http://schemas.openxmlformats.org/officeDocument/2006/docPropsVTypes">
  <Template>Organic</Template>
  <TotalTime>3532</TotalTime>
  <Words>2279</Words>
  <Application>Microsoft Office PowerPoint</Application>
  <PresentationFormat>Widescreen</PresentationFormat>
  <Paragraphs>154</Paragraphs>
  <Slides>33</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Arial</vt:lpstr>
      <vt:lpstr>Garamond</vt:lpstr>
      <vt:lpstr>Wingdings</vt:lpstr>
      <vt:lpstr>Organic</vt:lpstr>
      <vt:lpstr>English Department  2 Week Challenge </vt:lpstr>
      <vt:lpstr>Week 1: Day #1</vt:lpstr>
      <vt:lpstr>The Current Global Climate Crisis: </vt:lpstr>
      <vt:lpstr>PowerPoint Presentation</vt:lpstr>
      <vt:lpstr>PowerPoint Presentation</vt:lpstr>
      <vt:lpstr>Background Research into the problems: </vt:lpstr>
      <vt:lpstr>Background Research into the problems: </vt:lpstr>
      <vt:lpstr>Remember to… </vt:lpstr>
      <vt:lpstr>English Department  2 Week Challenge </vt:lpstr>
      <vt:lpstr>Week 1: Day #2 (Task 1)</vt:lpstr>
      <vt:lpstr>The Challenge: Engineer the future</vt:lpstr>
      <vt:lpstr>‘The UTC Junior Apprentice’ Task Brief:</vt:lpstr>
      <vt:lpstr>‘The UTC Junior Apprentice’ Task Brief:</vt:lpstr>
      <vt:lpstr>The Task Menu (and competition) Explained…</vt:lpstr>
      <vt:lpstr>The Tasks...</vt:lpstr>
      <vt:lpstr>PowerPoint Presentation</vt:lpstr>
      <vt:lpstr>‘The UTC Junior Apprentice’: Task #1</vt:lpstr>
      <vt:lpstr>Remember to… </vt:lpstr>
      <vt:lpstr>Week 1: Day #3 (Task 2)</vt:lpstr>
      <vt:lpstr>‘The UTC Junior Apprentice’: Task #2</vt:lpstr>
      <vt:lpstr>Remember to… </vt:lpstr>
      <vt:lpstr>Week 1: Day 4 to Day 10 (Pick your Tasks)</vt:lpstr>
      <vt:lpstr>‘The UTC Junior Apprentice’: Task #3</vt:lpstr>
      <vt:lpstr>‘The UTC Junior Apprentice’: Task #4</vt:lpstr>
      <vt:lpstr>‘The UTC Junior Apprentice’: Task #5</vt:lpstr>
      <vt:lpstr>‘The UTC Junior Apprentice’: Task #6</vt:lpstr>
      <vt:lpstr>‘The UTC Junior Apprentice’: Task #7</vt:lpstr>
      <vt:lpstr>‘The UTC Junior Apprentice’: Task #8</vt:lpstr>
      <vt:lpstr>‘The UTC Junior Apprentice’: Task #9</vt:lpstr>
      <vt:lpstr>‘The UTC Junior Apprentice’: Task #10</vt:lpstr>
      <vt:lpstr>‘The UTC Junior Apprentice’: Task #11</vt:lpstr>
      <vt:lpstr>‘The UTC Junior Apprentice’: Task #12</vt:lpstr>
      <vt:lpstr>Remember to…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English Department  2 Week Challenge</dc:title>
  <dc:creator>KerryannWilson</dc:creator>
  <cp:lastModifiedBy>McLoughlin, Pamela</cp:lastModifiedBy>
  <cp:revision>40</cp:revision>
  <dcterms:created xsi:type="dcterms:W3CDTF">2020-04-18T14:48:30Z</dcterms:created>
  <dcterms:modified xsi:type="dcterms:W3CDTF">2020-04-23T11:13:23Z</dcterms:modified>
</cp:coreProperties>
</file>